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y="5143500" cx="9144000"/>
  <p:notesSz cx="6858000" cy="9144000"/>
  <p:embeddedFontLst>
    <p:embeddedFont>
      <p:font typeface="Garamond"/>
      <p:regular r:id="rId125"/>
      <p:bold r:id="rId126"/>
      <p:italic r:id="rId127"/>
      <p:boldItalic r:id="rId128"/>
    </p:embeddedFont>
    <p:embeddedFont>
      <p:font typeface="Arimo"/>
      <p:regular r:id="rId129"/>
      <p:bold r:id="rId130"/>
      <p:italic r:id="rId131"/>
      <p:boldItalic r:id="rId132"/>
    </p:embeddedFont>
    <p:embeddedFont>
      <p:font typeface="Tahoma"/>
      <p:regular r:id="rId133"/>
      <p:bold r:id="rId1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Arimo-regular.fntdata"/><Relationship Id="rId128" Type="http://schemas.openxmlformats.org/officeDocument/2006/relationships/font" Target="fonts/Garamond-boldItalic.fntdata"/><Relationship Id="rId127" Type="http://schemas.openxmlformats.org/officeDocument/2006/relationships/font" Target="fonts/Garamond-italic.fntdata"/><Relationship Id="rId126" Type="http://schemas.openxmlformats.org/officeDocument/2006/relationships/font" Target="fonts/Garamond-bold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Garamond-regular.fntdata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font" Target="fonts/Arimo-boldItalic.fntdata"/><Relationship Id="rId131" Type="http://schemas.openxmlformats.org/officeDocument/2006/relationships/font" Target="fonts/Arimo-italic.fntdata"/><Relationship Id="rId130" Type="http://schemas.openxmlformats.org/officeDocument/2006/relationships/font" Target="fonts/Arimo-bold.fntdata"/><Relationship Id="rId134" Type="http://schemas.openxmlformats.org/officeDocument/2006/relationships/font" Target="fonts/Tahoma-bold.fntdata"/><Relationship Id="rId133" Type="http://schemas.openxmlformats.org/officeDocument/2006/relationships/font" Target="fonts/Tahoma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27feefb5_2_44:notes"/>
          <p:cNvSpPr/>
          <p:nvPr>
            <p:ph idx="2" type="sldImg"/>
          </p:nvPr>
        </p:nvSpPr>
        <p:spPr>
          <a:xfrm>
            <a:off x="-265" y="303213"/>
            <a:ext cx="2117" cy="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g3727feefb5_2_44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27feefb5_2_14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2" name="Google Shape;212;g3727feefb5_2_145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73c03b4e2_1_1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1" name="Google Shape;1701;g373c03b4e2_1_118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02" name="Google Shape;1702;g373c03b4e2_1_118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73c03b4e2_1_1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9" name="Google Shape;1709;g373c03b4e2_1_118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10" name="Google Shape;1710;g373c03b4e2_1_1189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73c03b4e2_1_1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7" name="Google Shape;1717;g373c03b4e2_1_119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18" name="Google Shape;1718;g373c03b4e2_1_119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647769d27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7" name="Google Shape;1727;g3647769d27_0_39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28" name="Google Shape;1728;g3647769d27_0_39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73c03b4e2_1_1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4" name="Google Shape;1734;g373c03b4e2_1_120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35" name="Google Shape;1735;g373c03b4e2_1_120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647769d27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1" name="Google Shape;1741;g3647769d27_0_53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42" name="Google Shape;1742;g3647769d27_0_53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3647769d27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8" name="Google Shape;1748;g3647769d27_0_46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49" name="Google Shape;1749;g3647769d27_0_46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373c03b4e2_1_1211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g373c03b4e2_1_1211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73c03b4e2_1_1241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g373c03b4e2_1_1241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73c03b4e2_1_130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373c03b4e2_1_1303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27feefb5_2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3727feefb5_2_15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73c03b4e2_1_130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g373c03b4e2_1_1308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647769d27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1" name="Google Shape;1861;g3647769d27_0_66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62" name="Google Shape;1862;g3647769d27_0_66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800ac66e91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8" name="Google Shape;1868;g800ac66e91_0_1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69" name="Google Shape;1869;g800ac66e91_0_1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56904c14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5" name="Google Shape;1875;g56904c14db_0_0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76" name="Google Shape;1876;g56904c14db_0_0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73c03b4e2_1_131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g373c03b4e2_1_1313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73c03b4e2_1_131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g373c03b4e2_1_1318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5b236ef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5b236ef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55b236ef94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0" name="Google Shape;1900;g55b236ef94_0_29:notes"/>
          <p:cNvSpPr/>
          <p:nvPr>
            <p:ph idx="2" type="sldImg"/>
          </p:nvPr>
        </p:nvSpPr>
        <p:spPr>
          <a:xfrm>
            <a:off x="-265" y="303213"/>
            <a:ext cx="21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01" name="Google Shape;1901;g55b236ef94_0_29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73c03b4e2_1_13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6" name="Google Shape;1906;g373c03b4e2_1_132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07" name="Google Shape;1907;g373c03b4e2_1_132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27feefb5_2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3727feefb5_2_15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27feefb5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727feefb5_2_16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27feefb5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3727feefb5_2_16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27feefb5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3727feefb5_2_17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27feefb5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g3727feefb5_2_180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27feefb5_2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3727feefb5_2_18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27feefb5_2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3727feefb5_2_19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27feefb5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3727feefb5_2_20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27feefb5_2_9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2" name="Google Shape;152;g3727feefb5_2_93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27feefb5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3727feefb5_2_20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27feefb5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3727feefb5_2_21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27feefb5_2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3727feefb5_2_221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27feefb5_2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3727feefb5_2_22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27feefb5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3727feefb5_2_23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27feefb5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3727feefb5_2_24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https://www.coursera.org/lecture/cluster-analysis/2-3-proximity-measure-for-symetric-vs-asymmetric-binary-variables-r9vZf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27feefb5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3727feefb5_2_25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27feefb5_2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3727feefb5_2_26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27feefb5_2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727feefb5_2_26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27feefb5_2_27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1" name="Google Shape;361;g3727feefb5_2_275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27feefb5_2_9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9" name="Google Shape;159;g3727feefb5_2_99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27feefb5_2_28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8" name="Google Shape;368;g3727feefb5_2_282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27feefb5_2_28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5" name="Google Shape;375;g3727feefb5_2_289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27feefb5_2_29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3" name="Google Shape;383;g3727feefb5_2_297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3ad8bcd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g363ad8bcde_0_0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1" name="Google Shape;391;g363ad8bcde_0_0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27feefb5_2_30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5" name="Google Shape;425;g3727feefb5_2_304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27feefb5_2_311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2" name="Google Shape;432;g3727feefb5_2_311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27feefb5_2_31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9" name="Google Shape;439;g3727feefb5_2_318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27feefb5_2_32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6" name="Google Shape;446;g3727feefb5_2_325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3c03b4e2_1_4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3" name="Google Shape;643;g373c03b4e2_1_48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73c03b4e2_1_5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0" name="Google Shape;650;g373c03b4e2_1_56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27feefb5_2_10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6" name="Google Shape;166;g3727feefb5_2_105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3c03b4e2_1_6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7" name="Google Shape;657;g373c03b4e2_1_63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73c03b4e2_1_7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4" name="Google Shape;664;g373c03b4e2_1_70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73c03b4e2_1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g373c03b4e2_1_27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2" name="Google Shape;672;g373c03b4e2_1_27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727feefb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g3727feefb5_0_0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0" name="Google Shape;680;g3727feefb5_0_0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3c03b4e2_1_281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6" name="Google Shape;686;g373c03b4e2_1_281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73c03b4e2_1_28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3" name="Google Shape;693;g373c03b4e2_1_288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73c03b4e2_1_29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1" name="Google Shape;701;g373c03b4e2_1_296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3c03b4e2_1_30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8" name="Google Shape;708;g373c03b4e2_1_303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73c03b4e2_1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g373c03b4e2_1_32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6" name="Google Shape;716;g373c03b4e2_1_32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3c03b4e2_1_31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2" name="Google Shape;722;g373c03b4e2_1_310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27feefb5_2_11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2" name="Google Shape;172;g3727feefb5_2_110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3c03b4e2_1_31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9" name="Google Shape;729;g373c03b4e2_1_317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3c03b4e2_1_3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g373c03b4e2_1_33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7" name="Google Shape;737;g373c03b4e2_1_330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73c03b4e2_1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g373c03b4e2_1_33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4" name="Google Shape;744;g373c03b4e2_1_33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5b236e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5b236e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5b236ef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5b236ef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b236ef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b236ef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5b236ef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5b236ef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5b236ef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5b236ef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3c03b4e2_1_3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1" name="Google Shape;781;g373c03b4e2_1_34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2" name="Google Shape;782;g373c03b4e2_1_34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73c03b4e2_1_5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6" name="Google Shape;956;g373c03b4e2_1_51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57" name="Google Shape;957;g373c03b4e2_1_51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27feefb5_2_11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1" name="Google Shape;181;g3727feefb5_2_118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73c03b4e2_1_5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3" name="Google Shape;963;g373c03b4e2_1_52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64" name="Google Shape;964;g373c03b4e2_1_52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73c03b4e2_1_5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2" name="Google Shape;972;g373c03b4e2_1_53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73" name="Google Shape;973;g373c03b4e2_1_530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73c03b4e2_1_5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0" name="Google Shape;980;g373c03b4e2_1_53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81" name="Google Shape;981;g373c03b4e2_1_53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73c03b4e2_1_5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7" name="Google Shape;987;g373c03b4e2_1_54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88" name="Google Shape;988;g373c03b4e2_1_54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73c03b4e2_1_8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8" name="Google Shape;1258;g373c03b4e2_1_81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59" name="Google Shape;1259;g373c03b4e2_1_81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73c106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73c106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73c1062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73c1062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73c1062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73c1062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3c03b4e2_1_8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8" name="Google Shape;1288;g373c03b4e2_1_81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89" name="Google Shape;1289;g373c03b4e2_1_819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73c03b4e2_1_8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5" name="Google Shape;1295;g373c03b4e2_1_82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96" name="Google Shape;1296;g373c03b4e2_1_82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27feefb5_2_12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8" name="Google Shape;188;g3727feefb5_2_124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73c03b4e2_1_8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2" name="Google Shape;1302;g373c03b4e2_1_83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03" name="Google Shape;1303;g373c03b4e2_1_83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73c03b4e2_1_8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7" name="Google Shape;1337;g373c03b4e2_1_871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38" name="Google Shape;1338;g373c03b4e2_1_871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73c03b4e2_1_8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5" name="Google Shape;1345;g373c03b4e2_1_87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46" name="Google Shape;1346;g373c03b4e2_1_87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73c03b4e2_1_9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6" name="Google Shape;1406;g373c03b4e2_1_93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07" name="Google Shape;1407;g373c03b4e2_1_93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73c03b4e2_1_9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3" name="Google Shape;1413;g373c03b4e2_1_94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14" name="Google Shape;1414;g373c03b4e2_1_94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73c03b4e2_1_9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0" name="Google Shape;1420;g373c03b4e2_1_950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21" name="Google Shape;1421;g373c03b4e2_1_950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73c03b4e2_1_9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8" name="Google Shape;1428;g373c03b4e2_1_95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29" name="Google Shape;1429;g373c03b4e2_1_957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73c03b4e2_1_9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8" name="Google Shape;1458;g373c03b4e2_1_98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9" name="Google Shape;1459;g373c03b4e2_1_98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73c03b4e2_1_9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5" name="Google Shape;1465;g373c03b4e2_1_99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6" name="Google Shape;1466;g373c03b4e2_1_99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73c03b4e2_1_10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9" name="Google Shape;1499;g373c03b4e2_1_102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00" name="Google Shape;1500;g373c03b4e2_1_102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27feefb5_2_131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6" name="Google Shape;196;g3727feefb5_2_131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73c03b4e2_1_10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7" name="Google Shape;1507;g373c03b4e2_1_103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08" name="Google Shape;1508;g373c03b4e2_1_103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73c03b4e2_1_10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4" name="Google Shape;1514;g373c03b4e2_1_103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15" name="Google Shape;1515;g373c03b4e2_1_103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373c03b4e2_1_10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1" name="Google Shape;1521;g373c03b4e2_1_1044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22" name="Google Shape;1522;g373c03b4e2_1_1044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73c03b4e2_1_10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0" name="Google Shape;1530;g373c03b4e2_1_105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31" name="Google Shape;1531;g373c03b4e2_1_105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73c03b4e2_1_10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1" name="Google Shape;1541;g373c03b4e2_1_1062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42" name="Google Shape;1542;g373c03b4e2_1_106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73c03b4e2_1_10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9" name="Google Shape;1549;g373c03b4e2_1_106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50" name="Google Shape;1550;g373c03b4e2_1_1069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73c03b4e2_1_10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6" name="Google Shape;1556;g373c03b4e2_1_1075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57" name="Google Shape;1557;g373c03b4e2_1_107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73c03b4e2_1_10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4" name="Google Shape;1564;g373c03b4e2_1_1082:notes"/>
          <p:cNvSpPr/>
          <p:nvPr>
            <p:ph idx="2" type="sldImg"/>
          </p:nvPr>
        </p:nvSpPr>
        <p:spPr>
          <a:xfrm>
            <a:off x="-265" y="303213"/>
            <a:ext cx="2117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65" name="Google Shape;1565;g373c03b4e2_1_108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73c03b4e2_1_10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6" name="Google Shape;1576;g373c03b4e2_1_1093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77" name="Google Shape;1577;g373c03b4e2_1_1093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73c03b4e2_1_1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0" name="Google Shape;1600;g373c03b4e2_1_1116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01" name="Google Shape;1601;g373c03b4e2_1_1116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27feefb5_2_137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3" name="Google Shape;203;g3727feefb5_2_137:notes"/>
          <p:cNvSpPr txBox="1"/>
          <p:nvPr>
            <p:ph idx="1" type="body"/>
          </p:nvPr>
        </p:nvSpPr>
        <p:spPr>
          <a:xfrm>
            <a:off x="503238" y="4316413"/>
            <a:ext cx="5856287" cy="4060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73c03b4e2_1_1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7" name="Google Shape;1627;g373c03b4e2_1_114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8" name="Google Shape;1628;g373c03b4e2_1_114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73c03b4e2_1_1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5" name="Google Shape;1635;g373c03b4e2_1_1149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36" name="Google Shape;1636;g373c03b4e2_1_1149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73c03b4e2_1_1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2" name="Google Shape;1642;g373c03b4e2_1_115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43" name="Google Shape;1643;g373c03b4e2_1_115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73c03b4e2_1_1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0" name="Google Shape;1650;g373c03b4e2_1_1162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51" name="Google Shape;1651;g373c03b4e2_1_1162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73c03b4e2_1_1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7" name="Google Shape;1657;g373c03b4e2_1_1168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58" name="Google Shape;1658;g373c03b4e2_1_1168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647769d27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4" name="Google Shape;1664;g3647769d27_0_9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65" name="Google Shape;1665;g3647769d27_0_9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3647769d27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1" name="Google Shape;1671;g3647769d27_0_16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72" name="Google Shape;1672;g3647769d27_0_16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647769d27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8" name="Google Shape;1678;g3647769d27_0_23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79" name="Google Shape;1679;g3647769d27_0_23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647769d2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5" name="Google Shape;1685;g3647769d27_0_0:notes"/>
          <p:cNvSpPr/>
          <p:nvPr>
            <p:ph idx="2" type="sldImg"/>
          </p:nvPr>
        </p:nvSpPr>
        <p:spPr>
          <a:xfrm>
            <a:off x="-10261865" y="303213"/>
            <a:ext cx="20525400" cy="1154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86" name="Google Shape;1686;g3647769d27_0_0:notes"/>
          <p:cNvSpPr txBox="1"/>
          <p:nvPr>
            <p:ph idx="1" type="body"/>
          </p:nvPr>
        </p:nvSpPr>
        <p:spPr>
          <a:xfrm>
            <a:off x="503238" y="4316413"/>
            <a:ext cx="58563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73c03b4e2_1_11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3" name="Google Shape;1693;g373c03b4e2_1_1175:notes"/>
          <p:cNvSpPr/>
          <p:nvPr>
            <p:ph idx="2" type="sldImg"/>
          </p:nvPr>
        </p:nvSpPr>
        <p:spPr>
          <a:xfrm>
            <a:off x="-10261865" y="303213"/>
            <a:ext cx="20525318" cy="11545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94" name="Google Shape;1694;g373c03b4e2_1_1175:notes"/>
          <p:cNvSpPr txBox="1"/>
          <p:nvPr>
            <p:ph idx="1" type="body"/>
          </p:nvPr>
        </p:nvSpPr>
        <p:spPr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671513" y="1429941"/>
            <a:ext cx="7804150" cy="3236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671513" y="1429941"/>
            <a:ext cx="3825875" cy="3236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306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289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289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2895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2895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649788" y="1429941"/>
            <a:ext cx="3825875" cy="3236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306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289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289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2895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2895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None/>
              <a:defRPr b="1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4639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4639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4639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464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464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None/>
              <a:defRPr b="1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4639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4639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4639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464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464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84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240"/>
              <a:buFont typeface="Noto Sans Symbols"/>
              <a:buChar char="■"/>
              <a:defRPr b="0" i="0" sz="3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780"/>
              <a:buFont typeface="Noto Sans Symbols"/>
              <a:buNone/>
              <a:defRPr b="0" i="0" sz="1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20"/>
              <a:buFont typeface="Noto Sans Symbols"/>
              <a:buNone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780"/>
              <a:buFont typeface="Noto Sans Symbols"/>
              <a:buNone/>
              <a:defRPr b="0" i="0" sz="1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55529" y="-854075"/>
            <a:ext cx="323611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6129139" y="2036961"/>
            <a:ext cx="3237310" cy="2020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2009577" y="90686"/>
            <a:ext cx="3237310" cy="5913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328613" y="1456135"/>
            <a:ext cx="40259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306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289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289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2895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2895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2" type="body"/>
          </p:nvPr>
        </p:nvSpPr>
        <p:spPr>
          <a:xfrm>
            <a:off x="4506913" y="1456135"/>
            <a:ext cx="40259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306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289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289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2895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2895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None/>
              <a:defRPr b="1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4639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4639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4639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464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464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2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None/>
              <a:defRPr b="1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None/>
              <a:defRPr b="1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528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4639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4639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4639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464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464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84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240"/>
              <a:buFont typeface="Noto Sans Symbols"/>
              <a:buChar char="■"/>
              <a:defRPr b="0" i="0" sz="3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20"/>
              <a:buFont typeface="Noto Sans Symbols"/>
              <a:buChar char="■"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4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780"/>
              <a:buFont typeface="Noto Sans Symbols"/>
              <a:buNone/>
              <a:defRPr b="0" i="0" sz="1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3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20"/>
              <a:buFont typeface="Noto Sans Symbols"/>
              <a:buNone/>
              <a:defRPr b="0" i="0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300"/>
              <a:buFont typeface="Noto Sans Symbols"/>
              <a:buNone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780"/>
              <a:buFont typeface="Noto Sans Symbols"/>
              <a:buNone/>
              <a:defRPr b="0" i="0" sz="12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585"/>
              <a:buFont typeface="Noto Sans Symbols"/>
              <a:buNone/>
              <a:defRPr b="0" i="0" sz="9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 rot="5400000">
            <a:off x="2889449" y="-1104701"/>
            <a:ext cx="3082528" cy="8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>
            <p:ph type="title"/>
          </p:nvPr>
        </p:nvSpPr>
        <p:spPr>
          <a:xfrm rot="5400000">
            <a:off x="5941616" y="1529953"/>
            <a:ext cx="3860006" cy="2157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37"/>
          <p:cNvSpPr txBox="1"/>
          <p:nvPr>
            <p:ph idx="1" type="body"/>
          </p:nvPr>
        </p:nvSpPr>
        <p:spPr>
          <a:xfrm rot="5400000">
            <a:off x="1549004" y="-552847"/>
            <a:ext cx="3860006" cy="6323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8" name="Google Shape;138;p38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8"/>
          <p:cNvSpPr/>
          <p:nvPr>
            <p:ph idx="2" type="chart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10" type="dt"/>
          </p:nvPr>
        </p:nvSpPr>
        <p:spPr>
          <a:xfrm>
            <a:off x="457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11" type="ftr"/>
          </p:nvPr>
        </p:nvSpPr>
        <p:spPr>
          <a:xfrm>
            <a:off x="3124200" y="4683919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12" type="sldNum"/>
          </p:nvPr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9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0826" cy="2521744"/>
            <a:chOff x="0" y="0"/>
            <a:chExt cx="5758" cy="2118"/>
          </a:xfrm>
        </p:grpSpPr>
        <p:pic>
          <p:nvPicPr>
            <p:cNvPr id="52" name="Google Shape;52;p13"/>
            <p:cNvPicPr preferRelativeResize="0"/>
            <p:nvPr/>
          </p:nvPicPr>
          <p:blipFill rotWithShape="1">
            <a:blip r:embed="rId1">
              <a:alphaModFix/>
            </a:blip>
            <a:srcRect b="0" l="8125" r="0" t="0"/>
            <a:stretch/>
          </p:blipFill>
          <p:spPr>
            <a:xfrm>
              <a:off x="0" y="0"/>
              <a:ext cx="5758" cy="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687" y="2057"/>
              <a:ext cx="2831" cy="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13"/>
          <p:cNvSpPr txBox="1"/>
          <p:nvPr>
            <p:ph type="title"/>
          </p:nvPr>
        </p:nvSpPr>
        <p:spPr>
          <a:xfrm>
            <a:off x="990600" y="1428750"/>
            <a:ext cx="7767638" cy="85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671513" y="1429941"/>
            <a:ext cx="7804150" cy="3236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6"/>
          <p:cNvGrpSpPr/>
          <p:nvPr/>
        </p:nvGrpSpPr>
        <p:grpSpPr>
          <a:xfrm>
            <a:off x="-7938" y="1227535"/>
            <a:ext cx="9145588" cy="3461147"/>
            <a:chOff x="-5" y="1031"/>
            <a:chExt cx="5761" cy="2907"/>
          </a:xfrm>
        </p:grpSpPr>
        <p:pic>
          <p:nvPicPr>
            <p:cNvPr id="96" name="Google Shape;96;p26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776" y="3891"/>
              <a:ext cx="1980" cy="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5" y="1031"/>
              <a:ext cx="2832" cy="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26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  <a:defRPr b="0" i="0" sz="20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4639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040"/>
              <a:buFont typeface="Noto Sans Symbols"/>
              <a:buChar char="■"/>
              <a:defRPr b="0" i="0" sz="16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105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385" lvl="4" marL="22860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6385" lvl="5" marL="27432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6385" lvl="6" marL="32004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6384" lvl="7" marL="36576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6384" lvl="8" marL="4114800" marR="0" rtl="0" algn="l">
              <a:spcBef>
                <a:spcPts val="350"/>
              </a:spcBef>
              <a:spcAft>
                <a:spcPts val="0"/>
              </a:spcAft>
              <a:buClr>
                <a:srgbClr val="FFCC00"/>
              </a:buClr>
              <a:buSzPts val="910"/>
              <a:buFont typeface="Noto Sans Symbols"/>
              <a:buChar char="■"/>
              <a:defRPr b="0" i="0" sz="14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2.jpg"/><Relationship Id="rId4" Type="http://schemas.openxmlformats.org/officeDocument/2006/relationships/image" Target="../media/image68.jpg"/><Relationship Id="rId5" Type="http://schemas.openxmlformats.org/officeDocument/2006/relationships/image" Target="../media/image66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9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0.png"/><Relationship Id="rId4" Type="http://schemas.openxmlformats.org/officeDocument/2006/relationships/hyperlink" Target="https://www.youtube.com/watch?v=6muxKPBtTx0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://glaros.dtc.umn.edu/gkhome/node/15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jpg"/><Relationship Id="rId4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jpg"/><Relationship Id="rId4" Type="http://schemas.openxmlformats.org/officeDocument/2006/relationships/image" Target="../media/image4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685800" y="357188"/>
            <a:ext cx="8458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80"/>
                </a:solidFill>
                <a:latin typeface="Garamond"/>
                <a:ea typeface="Garamond"/>
                <a:cs typeface="Garamond"/>
                <a:sym typeface="Garamond"/>
              </a:rPr>
              <a:t>Data Mining</a:t>
            </a:r>
            <a:br>
              <a:rPr b="1" i="0" lang="en" sz="3200" u="none" cap="none" strike="noStrike">
                <a:solidFill>
                  <a:srgbClr val="00008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" sz="3200" u="none" cap="none" strike="noStrike">
                <a:solidFill>
                  <a:srgbClr val="000080"/>
                </a:solidFill>
                <a:latin typeface="Garamond"/>
                <a:ea typeface="Garamond"/>
                <a:cs typeface="Garamond"/>
                <a:sym typeface="Garamond"/>
              </a:rPr>
              <a:t> Clustering</a:t>
            </a:r>
            <a:endParaRPr/>
          </a:p>
        </p:txBody>
      </p:sp>
      <p:sp>
        <p:nvSpPr>
          <p:cNvPr id="148" name="Google Shape;148;p39"/>
          <p:cNvSpPr txBox="1"/>
          <p:nvPr>
            <p:ph idx="4294967295" type="subTitle"/>
          </p:nvPr>
        </p:nvSpPr>
        <p:spPr>
          <a:xfrm>
            <a:off x="1187450" y="1383506"/>
            <a:ext cx="77216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rPr b="1" lang="en">
                <a:solidFill>
                  <a:srgbClr val="000080"/>
                </a:solidFill>
                <a:latin typeface="Garamond"/>
                <a:ea typeface="Garamond"/>
                <a:cs typeface="Garamond"/>
                <a:sym typeface="Garamond"/>
              </a:rPr>
              <a:t>İnanç Arın</a:t>
            </a:r>
            <a:endParaRPr b="1" i="0" sz="2000" u="none" cap="none" strike="noStrike">
              <a:solidFill>
                <a:srgbClr val="00008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r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rPr b="1" lang="en">
                <a:solidFill>
                  <a:srgbClr val="000080"/>
                </a:solidFill>
                <a:latin typeface="Arimo"/>
                <a:ea typeface="Arimo"/>
                <a:cs typeface="Arimo"/>
                <a:sym typeface="Arimo"/>
              </a:rPr>
              <a:t>Slides were prepared by Yücel Saygın</a:t>
            </a:r>
            <a:r>
              <a:rPr b="1" i="0" lang="en" sz="2000" u="none" cap="none" strike="noStrike">
                <a:solidFill>
                  <a:srgbClr val="00008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</p:txBody>
      </p:sp>
      <p:pic>
        <p:nvPicPr>
          <p:cNvPr descr="logo" id="149" name="Google Shape;1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88" y="2670572"/>
            <a:ext cx="1933575" cy="82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/>
        </p:nvSpPr>
        <p:spPr>
          <a:xfrm>
            <a:off x="304800" y="4857750"/>
            <a:ext cx="1905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September 15, 2004</a:t>
            </a:r>
            <a:endParaRPr/>
          </a:p>
        </p:txBody>
      </p:sp>
      <p:sp>
        <p:nvSpPr>
          <p:cNvPr id="215" name="Google Shape;215;p48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48"/>
          <p:cNvSpPr txBox="1"/>
          <p:nvPr/>
        </p:nvSpPr>
        <p:spPr>
          <a:xfrm>
            <a:off x="1371600" y="338138"/>
            <a:ext cx="670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Measure the Quality of Clustering</a:t>
            </a:r>
            <a:endParaRPr/>
          </a:p>
        </p:txBody>
      </p:sp>
      <p:sp>
        <p:nvSpPr>
          <p:cNvPr id="217" name="Google Shape;217;p48"/>
          <p:cNvSpPr txBox="1"/>
          <p:nvPr/>
        </p:nvSpPr>
        <p:spPr>
          <a:xfrm>
            <a:off x="381000" y="1143000"/>
            <a:ext cx="8458200" cy="287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Dissimilarity/Similarity metric: Similarity is expressed in terms of a distance function:		</a:t>
            </a:r>
            <a:r>
              <a:rPr b="0" i="1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i, j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definitions of distance functions are usually very different for: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1" marL="7953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boolean, 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1" marL="7953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categorical, </a:t>
            </a:r>
            <a:endParaRPr/>
          </a:p>
          <a:p>
            <a:pPr indent="-338138" lvl="1" marL="7953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ordinal, 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1" marL="7953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interval-scale,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1" marL="7953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Ratio-scale variables.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38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sp>
        <p:nvSpPr>
          <p:cNvPr id="1705" name="Google Shape;1705;p138"/>
          <p:cNvSpPr txBox="1"/>
          <p:nvPr>
            <p:ph idx="1" type="body"/>
          </p:nvPr>
        </p:nvSpPr>
        <p:spPr>
          <a:xfrm>
            <a:off x="457200" y="1238250"/>
            <a:ext cx="83820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Graph-partitioning algorithm partitions the k-nearest-neighbor graph such that it minimizes the edge cut. 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A cluster C is partitioned into subclusters Ci and C j so as to minimize the weight of the edges that would be cut should C be bisected into Ci and Cj. 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Edge cut is denoted EC(Ci, Cj) and assesses the absolute interconnectivity between clusters Ci and Cj.</a:t>
            </a:r>
            <a:endParaRPr/>
          </a:p>
        </p:txBody>
      </p:sp>
      <p:pic>
        <p:nvPicPr>
          <p:cNvPr descr="chameleon.jpg" id="1706" name="Google Shape;170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333750"/>
            <a:ext cx="6857999" cy="16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39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sp>
        <p:nvSpPr>
          <p:cNvPr id="1713" name="Google Shape;1713;p139"/>
          <p:cNvSpPr txBox="1"/>
          <p:nvPr>
            <p:ph idx="1" type="body"/>
          </p:nvPr>
        </p:nvSpPr>
        <p:spPr>
          <a:xfrm>
            <a:off x="457200" y="85725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Then uses an agglomerative hierarchical clustering algorithm that repeatedly merges subclusters based on their similarity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determine the pairs of most similar subclusters, it takes into account both the interconnectivity as well as the closeness of the clusters.</a:t>
            </a:r>
            <a:endParaRPr/>
          </a:p>
        </p:txBody>
      </p:sp>
      <p:pic>
        <p:nvPicPr>
          <p:cNvPr descr="chameleon.jpg" id="1714" name="Google Shape;1714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6858000" cy="16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40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sp>
        <p:nvSpPr>
          <p:cNvPr id="1721" name="Google Shape;1721;p140"/>
          <p:cNvSpPr txBox="1"/>
          <p:nvPr>
            <p:ph idx="1" type="body"/>
          </p:nvPr>
        </p:nvSpPr>
        <p:spPr>
          <a:xfrm>
            <a:off x="457200" y="85725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Relative Interconnectivity</a:t>
            </a:r>
            <a:endParaRPr/>
          </a:p>
          <a:p>
            <a:pPr indent="-26701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Relative Closeness</a:t>
            </a:r>
            <a:endParaRPr/>
          </a:p>
        </p:txBody>
      </p:sp>
      <p:pic>
        <p:nvPicPr>
          <p:cNvPr descr="chameleon.jpg" id="1722" name="Google Shape;172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86226"/>
            <a:ext cx="6858000" cy="165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me2.jpg" id="1723" name="Google Shape;1723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971550"/>
            <a:ext cx="2743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m3.jpg" id="1724" name="Google Shape;1724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1885950"/>
            <a:ext cx="35909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41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pic>
        <p:nvPicPr>
          <p:cNvPr id="1731" name="Google Shape;173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52500"/>
            <a:ext cx="6178992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42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DBSCAN: Density Based Clustering</a:t>
            </a:r>
            <a:endParaRPr/>
          </a:p>
        </p:txBody>
      </p:sp>
      <p:pic>
        <p:nvPicPr>
          <p:cNvPr id="1738" name="Google Shape;173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300" y="0"/>
            <a:ext cx="67475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43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DBSCAN: Density Based Clustering</a:t>
            </a:r>
            <a:endParaRPr/>
          </a:p>
        </p:txBody>
      </p:sp>
      <p:pic>
        <p:nvPicPr>
          <p:cNvPr id="1745" name="Google Shape;17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8839202" cy="385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44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DBSCAN: Density Based Clustering</a:t>
            </a:r>
            <a:endParaRPr/>
          </a:p>
        </p:txBody>
      </p:sp>
      <p:sp>
        <p:nvSpPr>
          <p:cNvPr id="1752" name="Google Shape;1752;p144"/>
          <p:cNvSpPr txBox="1"/>
          <p:nvPr>
            <p:ph idx="1" type="body"/>
          </p:nvPr>
        </p:nvSpPr>
        <p:spPr>
          <a:xfrm>
            <a:off x="457200" y="85725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7" lvl="0" marL="33813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Density based clustering locates dense regions separated by sparse regions</a:t>
            </a:r>
            <a:endParaRPr/>
          </a:p>
          <a:p>
            <a:pPr indent="-280987" lvl="1" marL="738187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Density: The number of points within a specified radius (Epsilon)</a:t>
            </a:r>
            <a:endParaRPr/>
          </a:p>
          <a:p>
            <a:pPr indent="-338137" lvl="0" marL="338137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point is a 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core point 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 it has more than a specified number of points (MinPts) within Eps (These are points that are at the interior of a cluster)</a:t>
            </a:r>
            <a:endParaRPr/>
          </a:p>
          <a:p>
            <a:pPr indent="-338137" lvl="0" marL="338137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border point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has fewer than MinPts within Eps, but is in the neighborhood of a core point</a:t>
            </a:r>
            <a:endParaRPr/>
          </a:p>
          <a:p>
            <a:pPr indent="-249237" lvl="0" marL="338137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45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Border &amp; Core Points</a:t>
            </a:r>
            <a:endParaRPr b="0" i="0" sz="32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45"/>
          <p:cNvSpPr/>
          <p:nvPr/>
        </p:nvSpPr>
        <p:spPr>
          <a:xfrm>
            <a:off x="2995613" y="2369344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9" name="Google Shape;1759;p145"/>
          <p:cNvSpPr/>
          <p:nvPr/>
        </p:nvSpPr>
        <p:spPr>
          <a:xfrm>
            <a:off x="2928938" y="2602706"/>
            <a:ext cx="198437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0" name="Google Shape;1760;p145"/>
          <p:cNvSpPr/>
          <p:nvPr/>
        </p:nvSpPr>
        <p:spPr>
          <a:xfrm>
            <a:off x="3259138" y="2649141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1" name="Google Shape;1761;p145"/>
          <p:cNvSpPr/>
          <p:nvPr/>
        </p:nvSpPr>
        <p:spPr>
          <a:xfrm>
            <a:off x="3390900" y="2369344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2" name="Google Shape;1762;p145"/>
          <p:cNvSpPr/>
          <p:nvPr/>
        </p:nvSpPr>
        <p:spPr>
          <a:xfrm>
            <a:off x="3522663" y="2789635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3" name="Google Shape;1763;p145"/>
          <p:cNvSpPr/>
          <p:nvPr/>
        </p:nvSpPr>
        <p:spPr>
          <a:xfrm>
            <a:off x="2995613" y="2837260"/>
            <a:ext cx="196850" cy="139303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4" name="Google Shape;1764;p145"/>
          <p:cNvSpPr/>
          <p:nvPr/>
        </p:nvSpPr>
        <p:spPr>
          <a:xfrm>
            <a:off x="3259138" y="2976563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5" name="Google Shape;1765;p145"/>
          <p:cNvSpPr/>
          <p:nvPr/>
        </p:nvSpPr>
        <p:spPr>
          <a:xfrm>
            <a:off x="3127375" y="3211116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6" name="Google Shape;1766;p145"/>
          <p:cNvSpPr/>
          <p:nvPr/>
        </p:nvSpPr>
        <p:spPr>
          <a:xfrm>
            <a:off x="3455988" y="3351610"/>
            <a:ext cx="198437" cy="139303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7" name="Google Shape;1767;p145"/>
          <p:cNvSpPr/>
          <p:nvPr/>
        </p:nvSpPr>
        <p:spPr>
          <a:xfrm>
            <a:off x="3587750" y="3538538"/>
            <a:ext cx="198438" cy="13930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8" name="Google Shape;1768;p145"/>
          <p:cNvSpPr/>
          <p:nvPr/>
        </p:nvSpPr>
        <p:spPr>
          <a:xfrm>
            <a:off x="3522663" y="3117056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9" name="Google Shape;1769;p145"/>
          <p:cNvSpPr/>
          <p:nvPr/>
        </p:nvSpPr>
        <p:spPr>
          <a:xfrm>
            <a:off x="4378325" y="1808560"/>
            <a:ext cx="198438" cy="139303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0" name="Google Shape;1770;p145"/>
          <p:cNvSpPr/>
          <p:nvPr/>
        </p:nvSpPr>
        <p:spPr>
          <a:xfrm>
            <a:off x="4510088" y="2369344"/>
            <a:ext cx="198437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1" name="Google Shape;1771;p145"/>
          <p:cNvSpPr/>
          <p:nvPr/>
        </p:nvSpPr>
        <p:spPr>
          <a:xfrm>
            <a:off x="4313238" y="2556272"/>
            <a:ext cx="196850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2" name="Google Shape;1772;p145"/>
          <p:cNvSpPr/>
          <p:nvPr/>
        </p:nvSpPr>
        <p:spPr>
          <a:xfrm>
            <a:off x="4773613" y="2649141"/>
            <a:ext cx="198437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3" name="Google Shape;1773;p145"/>
          <p:cNvSpPr/>
          <p:nvPr/>
        </p:nvSpPr>
        <p:spPr>
          <a:xfrm>
            <a:off x="4905375" y="2415779"/>
            <a:ext cx="198438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4" name="Google Shape;1774;p145"/>
          <p:cNvSpPr/>
          <p:nvPr/>
        </p:nvSpPr>
        <p:spPr>
          <a:xfrm>
            <a:off x="4510088" y="2743200"/>
            <a:ext cx="198437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5" name="Google Shape;1775;p145"/>
          <p:cNvSpPr/>
          <p:nvPr/>
        </p:nvSpPr>
        <p:spPr>
          <a:xfrm>
            <a:off x="2336800" y="1714500"/>
            <a:ext cx="3359150" cy="205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6" name="Google Shape;1776;p145"/>
          <p:cNvSpPr/>
          <p:nvPr/>
        </p:nvSpPr>
        <p:spPr>
          <a:xfrm>
            <a:off x="2600325" y="2182416"/>
            <a:ext cx="790575" cy="60721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7" name="Google Shape;1777;p145"/>
          <p:cNvSpPr/>
          <p:nvPr/>
        </p:nvSpPr>
        <p:spPr>
          <a:xfrm>
            <a:off x="2995613" y="2743200"/>
            <a:ext cx="790575" cy="60841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8" name="Google Shape;1778;p145"/>
          <p:cNvSpPr/>
          <p:nvPr/>
        </p:nvSpPr>
        <p:spPr>
          <a:xfrm>
            <a:off x="4114800" y="1714500"/>
            <a:ext cx="790575" cy="60841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9" name="Google Shape;1779;p145"/>
          <p:cNvSpPr/>
          <p:nvPr/>
        </p:nvSpPr>
        <p:spPr>
          <a:xfrm>
            <a:off x="1927225" y="2981325"/>
            <a:ext cx="790575" cy="350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30000" y="22500"/>
                </a:moveTo>
                <a:lnTo>
                  <a:pt x="202500" y="2250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</a:t>
            </a:r>
            <a:endParaRPr/>
          </a:p>
        </p:txBody>
      </p:sp>
      <p:sp>
        <p:nvSpPr>
          <p:cNvPr id="1780" name="Google Shape;1780;p145"/>
          <p:cNvSpPr/>
          <p:nvPr/>
        </p:nvSpPr>
        <p:spPr>
          <a:xfrm>
            <a:off x="1347788" y="2395538"/>
            <a:ext cx="1120775" cy="350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7061" y="17350"/>
                </a:moveTo>
                <a:lnTo>
                  <a:pt x="178234" y="1735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Border</a:t>
            </a:r>
            <a:endParaRPr/>
          </a:p>
        </p:txBody>
      </p:sp>
      <p:sp>
        <p:nvSpPr>
          <p:cNvPr id="1781" name="Google Shape;1781;p145"/>
          <p:cNvSpPr/>
          <p:nvPr/>
        </p:nvSpPr>
        <p:spPr>
          <a:xfrm>
            <a:off x="5499100" y="1808560"/>
            <a:ext cx="1131888" cy="350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972" y="29389"/>
                </a:moveTo>
                <a:lnTo>
                  <a:pt x="-99372" y="25717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</a:t>
            </a:r>
            <a:endParaRPr/>
          </a:p>
        </p:txBody>
      </p:sp>
      <p:sp>
        <p:nvSpPr>
          <p:cNvPr id="1782" name="Google Shape;1782;p145"/>
          <p:cNvSpPr txBox="1"/>
          <p:nvPr/>
        </p:nvSpPr>
        <p:spPr>
          <a:xfrm>
            <a:off x="6096000" y="2914650"/>
            <a:ext cx="1646238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lang="en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1unit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MinPts = 5</a:t>
            </a:r>
            <a:endParaRPr/>
          </a:p>
        </p:txBody>
      </p:sp>
      <p:sp>
        <p:nvSpPr>
          <p:cNvPr id="1783" name="Google Shape;1783;p145"/>
          <p:cNvSpPr/>
          <p:nvPr/>
        </p:nvSpPr>
        <p:spPr>
          <a:xfrm>
            <a:off x="3719513" y="3303985"/>
            <a:ext cx="198437" cy="140494"/>
          </a:xfrm>
          <a:prstGeom prst="ellipse">
            <a:avLst/>
          </a:prstGeom>
          <a:solidFill>
            <a:srgbClr val="00CC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46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(Indirectly) Density-reachable:</a:t>
            </a:r>
            <a:endParaRPr b="0" i="0" sz="32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46"/>
          <p:cNvSpPr/>
          <p:nvPr/>
        </p:nvSpPr>
        <p:spPr>
          <a:xfrm>
            <a:off x="3317875" y="1849041"/>
            <a:ext cx="100013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0" name="Google Shape;1790;p146"/>
          <p:cNvSpPr/>
          <p:nvPr/>
        </p:nvSpPr>
        <p:spPr>
          <a:xfrm>
            <a:off x="3654425" y="1932385"/>
            <a:ext cx="98425" cy="7500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1" name="Google Shape;1791;p146"/>
          <p:cNvSpPr/>
          <p:nvPr/>
        </p:nvSpPr>
        <p:spPr>
          <a:xfrm>
            <a:off x="3654425" y="1681163"/>
            <a:ext cx="98425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2" name="Google Shape;1792;p146"/>
          <p:cNvSpPr/>
          <p:nvPr/>
        </p:nvSpPr>
        <p:spPr>
          <a:xfrm>
            <a:off x="3206750" y="2183606"/>
            <a:ext cx="98425" cy="75010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3" name="Google Shape;1793;p146"/>
          <p:cNvSpPr/>
          <p:nvPr/>
        </p:nvSpPr>
        <p:spPr>
          <a:xfrm>
            <a:off x="3430588" y="2016919"/>
            <a:ext cx="98425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4" name="Google Shape;1794;p146"/>
          <p:cNvSpPr/>
          <p:nvPr/>
        </p:nvSpPr>
        <p:spPr>
          <a:xfrm>
            <a:off x="3430588" y="2183606"/>
            <a:ext cx="98425" cy="75010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5" name="Google Shape;1795;p146"/>
          <p:cNvSpPr/>
          <p:nvPr/>
        </p:nvSpPr>
        <p:spPr>
          <a:xfrm>
            <a:off x="3765550" y="2268141"/>
            <a:ext cx="98425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6" name="Google Shape;1796;p146"/>
          <p:cNvSpPr/>
          <p:nvPr/>
        </p:nvSpPr>
        <p:spPr>
          <a:xfrm>
            <a:off x="3765550" y="1513285"/>
            <a:ext cx="98425" cy="7500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7" name="Google Shape;1797;p146"/>
          <p:cNvSpPr/>
          <p:nvPr/>
        </p:nvSpPr>
        <p:spPr>
          <a:xfrm>
            <a:off x="4435475" y="2016919"/>
            <a:ext cx="100013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8" name="Google Shape;1798;p146"/>
          <p:cNvSpPr/>
          <p:nvPr/>
        </p:nvSpPr>
        <p:spPr>
          <a:xfrm>
            <a:off x="4213225" y="1681163"/>
            <a:ext cx="98425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9" name="Google Shape;1799;p146"/>
          <p:cNvSpPr/>
          <p:nvPr/>
        </p:nvSpPr>
        <p:spPr>
          <a:xfrm>
            <a:off x="3654425" y="2100263"/>
            <a:ext cx="98425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0" name="Google Shape;1800;p146"/>
          <p:cNvSpPr/>
          <p:nvPr/>
        </p:nvSpPr>
        <p:spPr>
          <a:xfrm>
            <a:off x="3876675" y="1932385"/>
            <a:ext cx="100013" cy="7500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1" name="Google Shape;1801;p146"/>
          <p:cNvSpPr/>
          <p:nvPr/>
        </p:nvSpPr>
        <p:spPr>
          <a:xfrm>
            <a:off x="4100513" y="2183606"/>
            <a:ext cx="100012" cy="75010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2" name="Google Shape;1802;p146"/>
          <p:cNvSpPr/>
          <p:nvPr/>
        </p:nvSpPr>
        <p:spPr>
          <a:xfrm>
            <a:off x="4659313" y="2268141"/>
            <a:ext cx="100012" cy="73819"/>
          </a:xfrm>
          <a:prstGeom prst="ellipse">
            <a:avLst/>
          </a:prstGeom>
          <a:solidFill>
            <a:srgbClr val="CC33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3" name="Google Shape;1803;p146"/>
          <p:cNvSpPr/>
          <p:nvPr/>
        </p:nvSpPr>
        <p:spPr>
          <a:xfrm>
            <a:off x="3384550" y="1833563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4" name="Google Shape;1804;p146"/>
          <p:cNvSpPr/>
          <p:nvPr/>
        </p:nvSpPr>
        <p:spPr>
          <a:xfrm>
            <a:off x="2668588" y="1738313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5" name="Google Shape;1805;p146"/>
          <p:cNvSpPr/>
          <p:nvPr/>
        </p:nvSpPr>
        <p:spPr>
          <a:xfrm>
            <a:off x="4267200" y="1543050"/>
            <a:ext cx="381000" cy="3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b="1" i="1" sz="24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6" name="Google Shape;1806;p146"/>
          <p:cNvSpPr/>
          <p:nvPr/>
        </p:nvSpPr>
        <p:spPr>
          <a:xfrm>
            <a:off x="2895600" y="2057400"/>
            <a:ext cx="381000" cy="3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b="1" i="1" sz="24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7" name="Google Shape;1807;p146"/>
          <p:cNvSpPr/>
          <p:nvPr/>
        </p:nvSpPr>
        <p:spPr>
          <a:xfrm>
            <a:off x="3613150" y="1319213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8" name="Google Shape;1808;p146"/>
          <p:cNvSpPr/>
          <p:nvPr/>
        </p:nvSpPr>
        <p:spPr>
          <a:xfrm>
            <a:off x="3657600" y="1885950"/>
            <a:ext cx="609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baseline="-25000" i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cxnSp>
        <p:nvCxnSpPr>
          <p:cNvPr id="1809" name="Google Shape;1809;p146"/>
          <p:cNvCxnSpPr/>
          <p:nvPr/>
        </p:nvCxnSpPr>
        <p:spPr>
          <a:xfrm flipH="1">
            <a:off x="3733800" y="1771650"/>
            <a:ext cx="457200" cy="1714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810" name="Google Shape;1810;p146"/>
          <p:cNvCxnSpPr/>
          <p:nvPr/>
        </p:nvCxnSpPr>
        <p:spPr>
          <a:xfrm flipH="1" rot="10800000">
            <a:off x="3232150" y="2005013"/>
            <a:ext cx="457200" cy="228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1" name="Google Shape;1811;p146"/>
          <p:cNvSpPr/>
          <p:nvPr/>
        </p:nvSpPr>
        <p:spPr>
          <a:xfrm>
            <a:off x="3819525" y="4015978"/>
            <a:ext cx="100013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2" name="Google Shape;1812;p146"/>
          <p:cNvSpPr/>
          <p:nvPr/>
        </p:nvSpPr>
        <p:spPr>
          <a:xfrm>
            <a:off x="4156075" y="4099322"/>
            <a:ext cx="98425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3" name="Google Shape;1813;p146"/>
          <p:cNvSpPr/>
          <p:nvPr/>
        </p:nvSpPr>
        <p:spPr>
          <a:xfrm>
            <a:off x="4156075" y="3848100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4" name="Google Shape;1814;p146"/>
          <p:cNvSpPr/>
          <p:nvPr/>
        </p:nvSpPr>
        <p:spPr>
          <a:xfrm>
            <a:off x="3708400" y="4350544"/>
            <a:ext cx="98425" cy="75010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5" name="Google Shape;1815;p146"/>
          <p:cNvSpPr/>
          <p:nvPr/>
        </p:nvSpPr>
        <p:spPr>
          <a:xfrm>
            <a:off x="3932238" y="4183856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6" name="Google Shape;1816;p146"/>
          <p:cNvSpPr/>
          <p:nvPr/>
        </p:nvSpPr>
        <p:spPr>
          <a:xfrm>
            <a:off x="4160838" y="4521994"/>
            <a:ext cx="98425" cy="75010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7" name="Google Shape;1817;p146"/>
          <p:cNvSpPr/>
          <p:nvPr/>
        </p:nvSpPr>
        <p:spPr>
          <a:xfrm>
            <a:off x="4267200" y="4263628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8" name="Google Shape;1818;p146"/>
          <p:cNvSpPr/>
          <p:nvPr/>
        </p:nvSpPr>
        <p:spPr>
          <a:xfrm>
            <a:off x="4267200" y="3680222"/>
            <a:ext cx="98425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9" name="Google Shape;1819;p146"/>
          <p:cNvSpPr/>
          <p:nvPr/>
        </p:nvSpPr>
        <p:spPr>
          <a:xfrm>
            <a:off x="4937125" y="4183856"/>
            <a:ext cx="100013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0" name="Google Shape;1820;p146"/>
          <p:cNvSpPr/>
          <p:nvPr/>
        </p:nvSpPr>
        <p:spPr>
          <a:xfrm>
            <a:off x="4714875" y="3848100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1" name="Google Shape;1821;p146"/>
          <p:cNvSpPr/>
          <p:nvPr/>
        </p:nvSpPr>
        <p:spPr>
          <a:xfrm>
            <a:off x="3470275" y="4210050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2" name="Google Shape;1822;p146"/>
          <p:cNvSpPr/>
          <p:nvPr/>
        </p:nvSpPr>
        <p:spPr>
          <a:xfrm>
            <a:off x="4378325" y="4099322"/>
            <a:ext cx="100013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3" name="Google Shape;1823;p146"/>
          <p:cNvSpPr/>
          <p:nvPr/>
        </p:nvSpPr>
        <p:spPr>
          <a:xfrm>
            <a:off x="4602163" y="4350544"/>
            <a:ext cx="100012" cy="75010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4" name="Google Shape;1824;p146"/>
          <p:cNvSpPr/>
          <p:nvPr/>
        </p:nvSpPr>
        <p:spPr>
          <a:xfrm>
            <a:off x="5160963" y="4435078"/>
            <a:ext cx="100012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5" name="Google Shape;1825;p146"/>
          <p:cNvSpPr/>
          <p:nvPr/>
        </p:nvSpPr>
        <p:spPr>
          <a:xfrm>
            <a:off x="3168650" y="3709988"/>
            <a:ext cx="381000" cy="3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b="1" i="1" sz="24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6" name="Google Shape;1826;p146"/>
          <p:cNvSpPr/>
          <p:nvPr/>
        </p:nvSpPr>
        <p:spPr>
          <a:xfrm>
            <a:off x="5530850" y="3709988"/>
            <a:ext cx="381000" cy="3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b="1" i="1" sz="24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7" name="Google Shape;1827;p146"/>
          <p:cNvSpPr/>
          <p:nvPr/>
        </p:nvSpPr>
        <p:spPr>
          <a:xfrm>
            <a:off x="5318125" y="4126706"/>
            <a:ext cx="100013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8" name="Google Shape;1828;p146"/>
          <p:cNvSpPr/>
          <p:nvPr/>
        </p:nvSpPr>
        <p:spPr>
          <a:xfrm>
            <a:off x="4759325" y="4156472"/>
            <a:ext cx="100013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9" name="Google Shape;1829;p146"/>
          <p:cNvSpPr/>
          <p:nvPr/>
        </p:nvSpPr>
        <p:spPr>
          <a:xfrm>
            <a:off x="4983163" y="4293394"/>
            <a:ext cx="100012" cy="75010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0" name="Google Shape;1830;p146"/>
          <p:cNvSpPr/>
          <p:nvPr/>
        </p:nvSpPr>
        <p:spPr>
          <a:xfrm>
            <a:off x="5470525" y="3840956"/>
            <a:ext cx="100013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1" name="Google Shape;1831;p146"/>
          <p:cNvSpPr/>
          <p:nvPr/>
        </p:nvSpPr>
        <p:spPr>
          <a:xfrm>
            <a:off x="4911725" y="3756422"/>
            <a:ext cx="100013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2" name="Google Shape;1832;p146"/>
          <p:cNvSpPr/>
          <p:nvPr/>
        </p:nvSpPr>
        <p:spPr>
          <a:xfrm>
            <a:off x="5211763" y="3950494"/>
            <a:ext cx="100012" cy="75010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46"/>
          <p:cNvSpPr/>
          <p:nvPr/>
        </p:nvSpPr>
        <p:spPr>
          <a:xfrm>
            <a:off x="3200400" y="3886200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4" name="Google Shape;1834;p146"/>
          <p:cNvSpPr/>
          <p:nvPr/>
        </p:nvSpPr>
        <p:spPr>
          <a:xfrm>
            <a:off x="3733800" y="4000500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5" name="Google Shape;1835;p146"/>
          <p:cNvSpPr/>
          <p:nvPr/>
        </p:nvSpPr>
        <p:spPr>
          <a:xfrm>
            <a:off x="4343400" y="3886200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146"/>
          <p:cNvSpPr/>
          <p:nvPr/>
        </p:nvSpPr>
        <p:spPr>
          <a:xfrm>
            <a:off x="4724400" y="3600450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7" name="Google Shape;1837;p146"/>
          <p:cNvCxnSpPr/>
          <p:nvPr/>
        </p:nvCxnSpPr>
        <p:spPr>
          <a:xfrm flipH="1" rot="10800000">
            <a:off x="3778250" y="4281488"/>
            <a:ext cx="457200" cy="114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838" name="Google Shape;1838;p146"/>
          <p:cNvCxnSpPr/>
          <p:nvPr/>
        </p:nvCxnSpPr>
        <p:spPr>
          <a:xfrm flipH="1">
            <a:off x="4387850" y="4224338"/>
            <a:ext cx="381000" cy="571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39" name="Google Shape;1839;p146"/>
          <p:cNvSpPr/>
          <p:nvPr/>
        </p:nvSpPr>
        <p:spPr>
          <a:xfrm>
            <a:off x="3667125" y="3901678"/>
            <a:ext cx="100013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0" name="Google Shape;1840;p146"/>
          <p:cNvSpPr/>
          <p:nvPr/>
        </p:nvSpPr>
        <p:spPr>
          <a:xfrm>
            <a:off x="3470275" y="3962400"/>
            <a:ext cx="98425" cy="7381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1" name="Google Shape;1841;p146"/>
          <p:cNvSpPr/>
          <p:nvPr/>
        </p:nvSpPr>
        <p:spPr>
          <a:xfrm>
            <a:off x="3733800" y="3680222"/>
            <a:ext cx="98425" cy="75009"/>
          </a:xfrm>
          <a:prstGeom prst="ellipse">
            <a:avLst/>
          </a:prstGeom>
          <a:solidFill>
            <a:srgbClr val="00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2" name="Google Shape;1842;p146"/>
          <p:cNvSpPr/>
          <p:nvPr/>
        </p:nvSpPr>
        <p:spPr>
          <a:xfrm>
            <a:off x="3048000" y="3600450"/>
            <a:ext cx="1104900" cy="82867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43" name="Google Shape;1843;p146"/>
          <p:cNvCxnSpPr/>
          <p:nvPr/>
        </p:nvCxnSpPr>
        <p:spPr>
          <a:xfrm>
            <a:off x="3549650" y="3995738"/>
            <a:ext cx="152400" cy="342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844" name="Google Shape;1844;p146"/>
          <p:cNvCxnSpPr/>
          <p:nvPr/>
        </p:nvCxnSpPr>
        <p:spPr>
          <a:xfrm flipH="1">
            <a:off x="4845050" y="3995738"/>
            <a:ext cx="381000" cy="1714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45" name="Google Shape;1845;p146"/>
          <p:cNvSpPr/>
          <p:nvPr/>
        </p:nvSpPr>
        <p:spPr>
          <a:xfrm>
            <a:off x="4235450" y="4281488"/>
            <a:ext cx="381000" cy="34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i="1" sz="24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6" name="Google Shape;1846;p146"/>
          <p:cNvSpPr txBox="1"/>
          <p:nvPr/>
        </p:nvSpPr>
        <p:spPr>
          <a:xfrm>
            <a:off x="1127125" y="2884875"/>
            <a:ext cx="2903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Density-connected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7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DBSCAN: The Algorithm</a:t>
            </a:r>
            <a:endParaRPr b="0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47"/>
          <p:cNvSpPr txBox="1"/>
          <p:nvPr>
            <p:ph idx="1" type="body"/>
          </p:nvPr>
        </p:nvSpPr>
        <p:spPr>
          <a:xfrm>
            <a:off x="914400" y="1200150"/>
            <a:ext cx="766127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0988" lvl="1" marL="7381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Search for clusters by checking the ε-neighborhood of each point in the database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If the ε-neighborhood of a point p contains more than MinPts, a new cluster with p as a core object is created.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9"/>
          <p:cNvSpPr/>
          <p:nvPr/>
        </p:nvSpPr>
        <p:spPr>
          <a:xfrm>
            <a:off x="838200" y="228600"/>
            <a:ext cx="74676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Interval-scaled variables</a:t>
            </a:r>
            <a:endParaRPr/>
          </a:p>
        </p:txBody>
      </p:sp>
      <p:sp>
        <p:nvSpPr>
          <p:cNvPr id="223" name="Google Shape;223;p49"/>
          <p:cNvSpPr/>
          <p:nvPr/>
        </p:nvSpPr>
        <p:spPr>
          <a:xfrm>
            <a:off x="5334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Measurements of continuous value which are roughly linear scale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Observations in equal intervals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Ex: Temperature observations (in Celcius)</a:t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There is no real 0 value defined, therefore </a:t>
            </a:r>
            <a:endParaRPr/>
          </a:p>
          <a:p>
            <a:pPr indent="-342900" lvl="1" marL="8001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Subtraction and addition makes sense (temperature 30-15)</a:t>
            </a:r>
            <a:endParaRPr/>
          </a:p>
          <a:p>
            <a:pPr indent="-342900" lvl="1" marL="8001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But multiplication does not (is 30 Degrees Celsius twice as hot as 15?)</a:t>
            </a:r>
            <a:endParaRPr/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48"/>
          <p:cNvSpPr txBox="1"/>
          <p:nvPr>
            <p:ph type="title"/>
          </p:nvPr>
        </p:nvSpPr>
        <p:spPr>
          <a:xfrm>
            <a:off x="317500" y="373856"/>
            <a:ext cx="86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DBSCAN: The Algorithm</a:t>
            </a:r>
            <a:endParaRPr b="0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48"/>
          <p:cNvSpPr txBox="1"/>
          <p:nvPr>
            <p:ph idx="1" type="body"/>
          </p:nvPr>
        </p:nvSpPr>
        <p:spPr>
          <a:xfrm>
            <a:off x="914400" y="895350"/>
            <a:ext cx="7661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0988" lvl="1" marL="7381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select a point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20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8" lvl="1" marL="73818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Retrieve all points density-reachable from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 wrt ε and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MinPts</a:t>
            </a: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 is a core point, a cluster is formed.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 is a border point, no points are density-reachable from </a:t>
            </a:r>
            <a:r>
              <a:rPr b="1" i="1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 and DBSCAN visits the next point of the database.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Continue the process until all of the points have been processed.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</a:pPr>
            <a:r>
              <a:rPr b="0" i="0" lang="en" sz="18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Result is independent of the order of processing the points (except for border points)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45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49"/>
          <p:cNvSpPr txBox="1"/>
          <p:nvPr>
            <p:ph type="title"/>
          </p:nvPr>
        </p:nvSpPr>
        <p:spPr>
          <a:xfrm>
            <a:off x="1524000" y="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DBSCAN: Density Based Clustering</a:t>
            </a:r>
            <a:endParaRPr/>
          </a:p>
        </p:txBody>
      </p:sp>
      <p:pic>
        <p:nvPicPr>
          <p:cNvPr id="1865" name="Google Shape;186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399"/>
            <a:ext cx="9144001" cy="457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0"/>
          <p:cNvSpPr txBox="1"/>
          <p:nvPr>
            <p:ph type="title"/>
          </p:nvPr>
        </p:nvSpPr>
        <p:spPr>
          <a:xfrm>
            <a:off x="1524000" y="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DBSCAN: Density Based Clustering</a:t>
            </a:r>
            <a:endParaRPr/>
          </a:p>
        </p:txBody>
      </p:sp>
      <p:pic>
        <p:nvPicPr>
          <p:cNvPr id="1872" name="Google Shape;187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0700"/>
            <a:ext cx="8839202" cy="188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1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K-D Tree</a:t>
            </a:r>
            <a:endParaRPr/>
          </a:p>
        </p:txBody>
      </p:sp>
      <p:sp>
        <p:nvSpPr>
          <p:cNvPr id="1879" name="Google Shape;1879;p151"/>
          <p:cNvSpPr txBox="1"/>
          <p:nvPr/>
        </p:nvSpPr>
        <p:spPr>
          <a:xfrm>
            <a:off x="690400" y="1035600"/>
            <a:ext cx="77679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Finding nearest neighbors efficiently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200"/>
              <a:t>(1,9), (2,3), (4,1), (3,7), (5,4), (6,8), (7,2), (8,8), (7,9), (9,6)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Note that it’s an approximation of NN</a:t>
            </a:r>
            <a:endParaRPr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52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OPTICS</a:t>
            </a:r>
            <a:endParaRPr b="0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152"/>
          <p:cNvSpPr txBox="1"/>
          <p:nvPr>
            <p:ph idx="1" type="body"/>
          </p:nvPr>
        </p:nvSpPr>
        <p:spPr>
          <a:xfrm>
            <a:off x="914400" y="1200150"/>
            <a:ext cx="766127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DBSCAN needs Eps and MinPts parameters from the user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It  is sensitive to these parameters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16165C"/>
                </a:solidFill>
                <a:latin typeface="Arial"/>
                <a:ea typeface="Arial"/>
                <a:cs typeface="Arial"/>
                <a:sym typeface="Arial"/>
              </a:rPr>
              <a:t>Optics tires to overcome this by setting a dynamic eps threshold wrt minpts</a:t>
            </a:r>
            <a:endParaRPr b="0" i="0" sz="20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45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1616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53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OPTICS</a:t>
            </a:r>
            <a:endParaRPr b="0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ptics.jpg" id="1891" name="Google Shape;1891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114300"/>
            <a:ext cx="6753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00" y="76200"/>
            <a:ext cx="7088652" cy="454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54"/>
          <p:cNvSpPr txBox="1"/>
          <p:nvPr/>
        </p:nvSpPr>
        <p:spPr>
          <a:xfrm>
            <a:off x="6202125" y="4775275"/>
            <a:ext cx="2036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98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_images/sphx_glr_plot_linkage_comparison_0011.png" id="1903" name="Google Shape;19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0"/>
            <a:ext cx="4857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56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Readings</a:t>
            </a:r>
            <a:endParaRPr/>
          </a:p>
        </p:txBody>
      </p:sp>
      <p:sp>
        <p:nvSpPr>
          <p:cNvPr id="1910" name="Google Shape;1910;p156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Modeling. George Karypis, Eui-Hong Han, Vipin Kumar, IEEE Computer 32(8): 68-75, 1999 (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http://glaros.dtc.umn.edu/gkhome/node/152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5812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Density-Based Algorithm for Discovering Clusters in Large Spatial Databases with Noise. Martin Ester, Hans-Peter Kriegel, Jörg Sander, Xiaowei Xu. Proceedings of 2nd International Conference on Knowledge Discovery and Data Mining (KDD-96)</a:t>
            </a:r>
            <a:endParaRPr/>
          </a:p>
          <a:p>
            <a:pPr indent="-25812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BIRCH: A New Data Clustering Algorithm and Its Applications. Data Mining and Knowledge Discovery Volume 1 ,  Issue 2  (1997)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/>
          <p:nvPr/>
        </p:nvSpPr>
        <p:spPr>
          <a:xfrm>
            <a:off x="838200" y="228600"/>
            <a:ext cx="74676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Ratio-scaled variables</a:t>
            </a:r>
            <a:endParaRPr/>
          </a:p>
        </p:txBody>
      </p:sp>
      <p:sp>
        <p:nvSpPr>
          <p:cNvPr id="229" name="Google Shape;229;p50"/>
          <p:cNvSpPr/>
          <p:nvPr/>
        </p:nvSpPr>
        <p:spPr>
          <a:xfrm>
            <a:off x="5334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Measurements of continuous value which are roughly linear scale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Weight, height, time units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0 value is defined (Even if it is not observed like the height)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"/>
          <p:cNvSpPr/>
          <p:nvPr/>
        </p:nvSpPr>
        <p:spPr>
          <a:xfrm>
            <a:off x="838200" y="228600"/>
            <a:ext cx="74676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interval and ratio-scaled variables</a:t>
            </a:r>
            <a:endParaRPr/>
          </a:p>
        </p:txBody>
      </p:sp>
      <p:sp>
        <p:nvSpPr>
          <p:cNvPr id="235" name="Google Shape;235;p51"/>
          <p:cNvSpPr/>
          <p:nvPr/>
        </p:nvSpPr>
        <p:spPr>
          <a:xfrm>
            <a:off x="5334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Measurement may be with different standards (kilo, pound, F vs C etc)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Measurements could be relative  (like time)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Unit of representation may change the clustering result (ex. meters vs milimeters)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Therefore standardization of the data is needed</a:t>
            </a:r>
            <a:endParaRPr/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/>
          <p:nvPr/>
        </p:nvSpPr>
        <p:spPr>
          <a:xfrm>
            <a:off x="838200" y="228600"/>
            <a:ext cx="74676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Interval-scaled variables</a:t>
            </a:r>
            <a:endParaRPr/>
          </a:p>
        </p:txBody>
      </p:sp>
      <p:sp>
        <p:nvSpPr>
          <p:cNvPr id="241" name="Google Shape;241;p52"/>
          <p:cNvSpPr/>
          <p:nvPr/>
        </p:nvSpPr>
        <p:spPr>
          <a:xfrm>
            <a:off x="5334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Standardize data</a:t>
            </a:r>
            <a:endParaRPr/>
          </a:p>
          <a:p>
            <a:pPr indent="-285750" lvl="1" marL="742950" marR="0" rtl="0" algn="l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91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Calculate the mean absolute deviation:</a:t>
            </a:r>
            <a:endParaRPr/>
          </a:p>
          <a:p>
            <a:pPr indent="-27178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12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/>
          </a:p>
          <a:p>
            <a:pPr indent="-285750" lvl="1" marL="742950" marR="0" rtl="0" algn="l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Calculate the standardized measurement (</a:t>
            </a:r>
            <a:r>
              <a:rPr b="0" i="1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z-score</a:t>
            </a: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Using mean absolute deviation is more robust than using standard deviation 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885950"/>
            <a:ext cx="1838325" cy="32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1314450"/>
            <a:ext cx="2971800" cy="28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2114550"/>
            <a:ext cx="10572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/>
          <p:nvPr/>
        </p:nvSpPr>
        <p:spPr>
          <a:xfrm>
            <a:off x="838200" y="228600"/>
            <a:ext cx="74676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Similarity/Distance between objects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3"/>
          <p:cNvSpPr/>
          <p:nvPr/>
        </p:nvSpPr>
        <p:spPr>
          <a:xfrm>
            <a:off x="5334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Euclidean Space: points are represented by real valued numbers in each dimension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Euclidean Distance is based on the locations of the points in Euclidean Space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In case the data points are in non Euclidean Space, then distance is measured wrt the properties of the points. </a:t>
            </a:r>
            <a:endParaRPr/>
          </a:p>
          <a:p>
            <a:pPr indent="-26289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/>
          <p:nvPr/>
        </p:nvSpPr>
        <p:spPr>
          <a:xfrm>
            <a:off x="1447800" y="171450"/>
            <a:ext cx="73914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Properties of a distance function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4"/>
          <p:cNvSpPr/>
          <p:nvPr/>
        </p:nvSpPr>
        <p:spPr>
          <a:xfrm>
            <a:off x="457200" y="1200150"/>
            <a:ext cx="8229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</a:pP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d(i,j)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≥ 0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</a:pP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d(i,i)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= 0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</a:pP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d(i,j)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d(j,i)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</a:pP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d(i,j)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≤ </a:t>
            </a: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d(i,k)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1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d(k,j)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228850"/>
            <a:ext cx="27527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/>
          <p:nvPr/>
        </p:nvSpPr>
        <p:spPr>
          <a:xfrm>
            <a:off x="1447800" y="171450"/>
            <a:ext cx="73914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and Dissimilarity Between Objects (Cont.)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/>
          <p:nvPr/>
        </p:nvSpPr>
        <p:spPr>
          <a:xfrm>
            <a:off x="457200" y="1200150"/>
            <a:ext cx="8229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L2-Norm (The Euclidean distance)</a:t>
            </a:r>
            <a:endParaRPr/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In case of one dimension</a:t>
            </a:r>
            <a:endParaRPr/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771650"/>
            <a:ext cx="3877866" cy="43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3924300"/>
            <a:ext cx="16287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uclidean1.jpg" id="266" name="Google Shape;26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2582216"/>
            <a:ext cx="3086100" cy="227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/>
          <p:nvPr/>
        </p:nvSpPr>
        <p:spPr>
          <a:xfrm>
            <a:off x="1524000" y="114300"/>
            <a:ext cx="7315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and Dissimilarity Between Objects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6"/>
          <p:cNvSpPr/>
          <p:nvPr/>
        </p:nvSpPr>
        <p:spPr>
          <a:xfrm>
            <a:off x="381000" y="120015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Manhattan distance (L1-Norm): Sum of differences in each dimension.</a:t>
            </a:r>
            <a:endParaRPr/>
          </a:p>
          <a:p>
            <a:pPr indent="-26289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This is the distance if you had to travel along the coordinates only</a:t>
            </a:r>
            <a:endParaRPr/>
          </a:p>
          <a:p>
            <a:pPr indent="-26289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657350"/>
            <a:ext cx="33909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952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uclidean1.jpg" id="275" name="Google Shape;27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2867966"/>
            <a:ext cx="3086100" cy="227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/>
          <p:nvPr/>
        </p:nvSpPr>
        <p:spPr>
          <a:xfrm>
            <a:off x="1447800" y="171450"/>
            <a:ext cx="73914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and Dissimilarity Between Objects (Cont.)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7"/>
          <p:cNvSpPr/>
          <p:nvPr/>
        </p:nvSpPr>
        <p:spPr>
          <a:xfrm>
            <a:off x="457200" y="1200150"/>
            <a:ext cx="8229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In general Lq-Norm</a:t>
            </a:r>
            <a:endParaRPr/>
          </a:p>
          <a:p>
            <a:pPr indent="-23622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22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22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-25000" i="0" lang="en" sz="32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∞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Norm d(x,y) is the maximum of the differences between x and y in any  dimension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828800"/>
            <a:ext cx="38862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317500" y="678656"/>
            <a:ext cx="8634413" cy="43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328613" y="1456135"/>
            <a:ext cx="8205787" cy="3083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 descriptive data mining method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Groups a given dataset into smaller clusters, where the data inside the clusters are similar to each other while the data belonging to different clusters are dissimilar</a:t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8875" y="2686300"/>
            <a:ext cx="32004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/>
          <p:nvPr/>
        </p:nvSpPr>
        <p:spPr>
          <a:xfrm>
            <a:off x="1284288" y="400050"/>
            <a:ext cx="7297737" cy="5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Between Sets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8"/>
          <p:cNvSpPr/>
          <p:nvPr/>
        </p:nvSpPr>
        <p:spPr>
          <a:xfrm>
            <a:off x="3810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Sets can be represented as a vectors of binary variables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Documents can be represented as a set of words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114550"/>
            <a:ext cx="1524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/>
          <p:nvPr/>
        </p:nvSpPr>
        <p:spPr>
          <a:xfrm>
            <a:off x="1284288" y="400050"/>
            <a:ext cx="7297737" cy="5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Between Sets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9"/>
          <p:cNvSpPr/>
          <p:nvPr/>
        </p:nvSpPr>
        <p:spPr>
          <a:xfrm>
            <a:off x="3810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Jaccard Similarity between sets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1" y="1714500"/>
            <a:ext cx="2171700" cy="62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2800350"/>
            <a:ext cx="1714499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/>
          <p:nvPr/>
        </p:nvSpPr>
        <p:spPr>
          <a:xfrm>
            <a:off x="1284288" y="400050"/>
            <a:ext cx="7297737" cy="5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Distance Between Sets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0"/>
          <p:cNvSpPr/>
          <p:nvPr/>
        </p:nvSpPr>
        <p:spPr>
          <a:xfrm>
            <a:off x="3810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Jaccard Distance between sets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799" y="1885950"/>
            <a:ext cx="471791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/>
          <p:nvPr/>
        </p:nvSpPr>
        <p:spPr>
          <a:xfrm>
            <a:off x="1284288" y="400050"/>
            <a:ext cx="7297737" cy="5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Between Sets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1"/>
          <p:cNvSpPr/>
          <p:nvPr/>
        </p:nvSpPr>
        <p:spPr>
          <a:xfrm>
            <a:off x="3810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Sets can be represented as a vectors of binary variables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Documents can be represented as a set of words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114550"/>
            <a:ext cx="1524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/>
          <p:nvPr/>
        </p:nvSpPr>
        <p:spPr>
          <a:xfrm>
            <a:off x="1284288" y="400050"/>
            <a:ext cx="7297737" cy="5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Binary Variables</a:t>
            </a:r>
            <a:endParaRPr/>
          </a:p>
        </p:txBody>
      </p:sp>
      <p:sp>
        <p:nvSpPr>
          <p:cNvPr id="317" name="Google Shape;317;p62"/>
          <p:cNvSpPr/>
          <p:nvPr/>
        </p:nvSpPr>
        <p:spPr>
          <a:xfrm>
            <a:off x="381000" y="9715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 contingency table for binary data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Hamming distance 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is b + c</a:t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714500"/>
            <a:ext cx="2171701" cy="1238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62"/>
          <p:cNvCxnSpPr/>
          <p:nvPr/>
        </p:nvCxnSpPr>
        <p:spPr>
          <a:xfrm>
            <a:off x="1905000" y="1943100"/>
            <a:ext cx="487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62"/>
          <p:cNvCxnSpPr/>
          <p:nvPr/>
        </p:nvCxnSpPr>
        <p:spPr>
          <a:xfrm>
            <a:off x="3429000" y="1600200"/>
            <a:ext cx="0" cy="148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62"/>
          <p:cNvSpPr txBox="1"/>
          <p:nvPr/>
        </p:nvSpPr>
        <p:spPr>
          <a:xfrm>
            <a:off x="1524000" y="2343150"/>
            <a:ext cx="10668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b="1" i="1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62"/>
          <p:cNvSpPr txBox="1"/>
          <p:nvPr/>
        </p:nvSpPr>
        <p:spPr>
          <a:xfrm>
            <a:off x="4038600" y="1371600"/>
            <a:ext cx="1219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 </a:t>
            </a:r>
            <a:r>
              <a:rPr b="1" i="1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/>
          <p:nvPr/>
        </p:nvSpPr>
        <p:spPr>
          <a:xfrm>
            <a:off x="1284288" y="-57150"/>
            <a:ext cx="7297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Binary Variables</a:t>
            </a:r>
            <a:endParaRPr/>
          </a:p>
        </p:txBody>
      </p:sp>
      <p:sp>
        <p:nvSpPr>
          <p:cNvPr id="328" name="Google Shape;328;p63"/>
          <p:cNvSpPr/>
          <p:nvPr/>
        </p:nvSpPr>
        <p:spPr>
          <a:xfrm>
            <a:off x="381000" y="514350"/>
            <a:ext cx="8305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 contingency table for binary data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Simple matching coefficient (invariant, if the binary variable is </a:t>
            </a:r>
            <a:r>
              <a:rPr b="0" i="1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symmetric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Jaccard coefficient 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(noninvariant if the binary variable is </a:t>
            </a:r>
            <a:r>
              <a:rPr b="0" i="1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asymmetric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/>
          </a:p>
        </p:txBody>
      </p:sp>
      <p:pic>
        <p:nvPicPr>
          <p:cNvPr id="329" name="Google Shape;32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2819400"/>
            <a:ext cx="230029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1257300"/>
            <a:ext cx="2171701" cy="12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600" y="4057650"/>
            <a:ext cx="1914523" cy="4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63"/>
          <p:cNvCxnSpPr/>
          <p:nvPr/>
        </p:nvCxnSpPr>
        <p:spPr>
          <a:xfrm>
            <a:off x="1905000" y="1485900"/>
            <a:ext cx="487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63"/>
          <p:cNvCxnSpPr/>
          <p:nvPr/>
        </p:nvCxnSpPr>
        <p:spPr>
          <a:xfrm>
            <a:off x="3429000" y="1143000"/>
            <a:ext cx="0" cy="148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63"/>
          <p:cNvSpPr txBox="1"/>
          <p:nvPr/>
        </p:nvSpPr>
        <p:spPr>
          <a:xfrm>
            <a:off x="1524000" y="1885950"/>
            <a:ext cx="1066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r>
              <a:rPr b="1" i="1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63"/>
          <p:cNvSpPr txBox="1"/>
          <p:nvPr/>
        </p:nvSpPr>
        <p:spPr>
          <a:xfrm>
            <a:off x="4038600" y="914400"/>
            <a:ext cx="1219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 </a:t>
            </a:r>
            <a:r>
              <a:rPr b="1" i="1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/>
          <p:nvPr/>
        </p:nvSpPr>
        <p:spPr>
          <a:xfrm>
            <a:off x="1447800" y="171450"/>
            <a:ext cx="7488238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Dissimilarity between Binary Variables</a:t>
            </a:r>
            <a:endParaRPr/>
          </a:p>
        </p:txBody>
      </p:sp>
      <p:sp>
        <p:nvSpPr>
          <p:cNvPr id="341" name="Google Shape;341;p64"/>
          <p:cNvSpPr/>
          <p:nvPr/>
        </p:nvSpPr>
        <p:spPr>
          <a:xfrm>
            <a:off x="685800" y="1200150"/>
            <a:ext cx="80772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  <a:p>
            <a:pPr indent="-25812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812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947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91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91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gender is a symmetric attribute</a:t>
            </a:r>
            <a:endParaRPr/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91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the remaining attributes are asymmetric binary</a:t>
            </a:r>
            <a:endParaRPr/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91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let the values Y and P be set to 1, and the value N be set to 0</a:t>
            </a:r>
            <a:endParaRPr/>
          </a:p>
        </p:txBody>
      </p:sp>
      <p:pic>
        <p:nvPicPr>
          <p:cNvPr id="342" name="Google Shape;3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00200"/>
            <a:ext cx="519946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3771900"/>
            <a:ext cx="3143250" cy="126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/>
          <p:nvPr/>
        </p:nvSpPr>
        <p:spPr>
          <a:xfrm>
            <a:off x="1093788" y="446485"/>
            <a:ext cx="7297737" cy="586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/>
          </a:p>
        </p:txBody>
      </p:sp>
      <p:sp>
        <p:nvSpPr>
          <p:cNvPr id="349" name="Google Shape;349;p65"/>
          <p:cNvSpPr/>
          <p:nvPr/>
        </p:nvSpPr>
        <p:spPr>
          <a:xfrm>
            <a:off x="381000" y="1257300"/>
            <a:ext cx="84582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 generalization of the binary variable in that it can take more than 2 states, e.g., red, yellow, blue, green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Method 1: Simple matching</a:t>
            </a:r>
            <a:endParaRPr b="0" i="1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: # of matches,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p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: total # of variables</a:t>
            </a:r>
            <a:endParaRPr/>
          </a:p>
          <a:p>
            <a:pPr indent="-26289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289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Method 2: use a large number of binary variables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creating a new binary variable for each of the 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nominal states</a:t>
            </a:r>
            <a:endParaRPr/>
          </a:p>
        </p:txBody>
      </p:sp>
      <p:pic>
        <p:nvPicPr>
          <p:cNvPr id="350" name="Google Shape;3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2838450"/>
            <a:ext cx="1541860" cy="37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/>
          <p:nvPr/>
        </p:nvSpPr>
        <p:spPr>
          <a:xfrm>
            <a:off x="1524000" y="457200"/>
            <a:ext cx="4495800" cy="472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/>
          </a:p>
        </p:txBody>
      </p:sp>
      <p:sp>
        <p:nvSpPr>
          <p:cNvPr id="356" name="Google Shape;356;p66"/>
          <p:cNvSpPr/>
          <p:nvPr/>
        </p:nvSpPr>
        <p:spPr>
          <a:xfrm>
            <a:off x="381000" y="1028700"/>
            <a:ext cx="8458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An ordinal variable can be discrete or continuous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order is important, e.g., rank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Can be treated like interval-scaled </a:t>
            </a:r>
            <a:endParaRPr/>
          </a:p>
          <a:p>
            <a:pPr indent="-285750" lvl="1" marL="742950" marR="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replacing 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baseline="-2500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by their rank </a:t>
            </a:r>
            <a:endParaRPr/>
          </a:p>
          <a:p>
            <a:pPr indent="-285750" lvl="1" marL="742950" marR="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map the range of each variable onto [0, 1] by replacing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i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-th object in the 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-th variable by</a:t>
            </a:r>
            <a:endParaRPr/>
          </a:p>
          <a:p>
            <a:pPr indent="-219709" lvl="1" marL="742950" marR="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9709" lvl="1" marL="742950" marR="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compute the dissimilarity using methods for interval-scaled variables</a:t>
            </a:r>
            <a:endParaRPr/>
          </a:p>
        </p:txBody>
      </p:sp>
      <p:pic>
        <p:nvPicPr>
          <p:cNvPr id="357" name="Google Shape;35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952750"/>
            <a:ext cx="182880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3048000"/>
            <a:ext cx="1657347" cy="33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7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4" name="Google Shape;364;p67"/>
          <p:cNvSpPr/>
          <p:nvPr/>
        </p:nvSpPr>
        <p:spPr>
          <a:xfrm>
            <a:off x="914400" y="171450"/>
            <a:ext cx="7326313" cy="58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Ratio-Scaled Variables with exponential scale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7"/>
          <p:cNvSpPr/>
          <p:nvPr/>
        </p:nvSpPr>
        <p:spPr>
          <a:xfrm>
            <a:off x="381000" y="971550"/>
            <a:ext cx="8458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Ratio-scaled variable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: a positive measurement on a nonlinear scale, approximately at exponential scale, such as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Ae</a:t>
            </a:r>
            <a:r>
              <a:rPr b="0" baseline="3000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Bt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Ae</a:t>
            </a:r>
            <a:r>
              <a:rPr b="0" baseline="3000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-Bt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Methods: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treat them like interval-scaled variables — </a:t>
            </a:r>
            <a:r>
              <a:rPr b="0" i="1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not a good choice! (why?)</a:t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apply logarithmic transformation</a:t>
            </a:r>
            <a:endParaRPr/>
          </a:p>
          <a:p>
            <a:pPr indent="-342900" lvl="0" marL="3429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None/>
            </a:pP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log(x</a:t>
            </a:r>
            <a:r>
              <a:rPr b="0" baseline="-2500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treat them as continuous ordinal data treat their rank as interval-scaled.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type="title"/>
          </p:nvPr>
        </p:nvSpPr>
        <p:spPr>
          <a:xfrm>
            <a:off x="317500" y="678656"/>
            <a:ext cx="8634413" cy="43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328613" y="1456135"/>
            <a:ext cx="8205787" cy="3083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Similar to classification in a sense but this time we do not know the labels of clusters. Therefore it is an unsupervised method.</a:t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571750"/>
            <a:ext cx="32004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" name="Google Shape;371;p68"/>
          <p:cNvSpPr/>
          <p:nvPr/>
        </p:nvSpPr>
        <p:spPr>
          <a:xfrm>
            <a:off x="914400" y="171450"/>
            <a:ext cx="7326313" cy="58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8"/>
          <p:cNvSpPr/>
          <p:nvPr/>
        </p:nvSpPr>
        <p:spPr>
          <a:xfrm>
            <a:off x="381000" y="971550"/>
            <a:ext cx="8458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Edit Distance Between Strings: 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The minimum number of insertions and deletions to convert one string to the other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LCS (Longest Common Subsequence) for two strings: Longest Subsequence (not necessarily consecutive characters) Common to both strings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Edit Distance between x and y,  d(x,y)  = |x| + |y| - 2|LCS(x,y)|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" sz="2400">
                <a:solidFill>
                  <a:srgbClr val="339966"/>
                </a:solidFill>
              </a:rPr>
              <a:t>"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abcde</a:t>
            </a:r>
            <a:r>
              <a:rPr lang="en" sz="2400">
                <a:solidFill>
                  <a:srgbClr val="339966"/>
                </a:solidFill>
              </a:rPr>
              <a:t>"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y = 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bcduve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-342900" lvl="1" marL="8001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Edit distance is 3</a:t>
            </a:r>
            <a:endParaRPr/>
          </a:p>
          <a:p>
            <a:pPr indent="-342900" lvl="1" marL="8001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LCS is bcde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8" name="Google Shape;378;p69"/>
          <p:cNvSpPr txBox="1"/>
          <p:nvPr/>
        </p:nvSpPr>
        <p:spPr>
          <a:xfrm>
            <a:off x="1447800" y="240506"/>
            <a:ext cx="7391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Similarity and Dissimilarity Between Objects (Cont.)</a:t>
            </a:r>
            <a:endParaRPr/>
          </a:p>
        </p:txBody>
      </p:sp>
      <p:sp>
        <p:nvSpPr>
          <p:cNvPr id="379" name="Google Shape;379;p69"/>
          <p:cNvSpPr txBox="1"/>
          <p:nvPr/>
        </p:nvSpPr>
        <p:spPr>
          <a:xfrm>
            <a:off x="685800" y="1200150"/>
            <a:ext cx="8001000" cy="35250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Also, one can use weighted distance, parametric</a:t>
            </a:r>
            <a:endParaRPr/>
          </a:p>
        </p:txBody>
      </p:sp>
      <p:pic>
        <p:nvPicPr>
          <p:cNvPr id="380" name="Google Shape;3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476500"/>
            <a:ext cx="3131344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1371600" y="338138"/>
            <a:ext cx="6705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Measure the Quality of Clustering</a:t>
            </a:r>
            <a:endParaRPr/>
          </a:p>
        </p:txBody>
      </p:sp>
      <p:sp>
        <p:nvSpPr>
          <p:cNvPr id="387" name="Google Shape;387;p70"/>
          <p:cNvSpPr txBox="1"/>
          <p:nvPr/>
        </p:nvSpPr>
        <p:spPr>
          <a:xfrm>
            <a:off x="381000" y="1143000"/>
            <a:ext cx="8458200" cy="3583781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5758" lvl="0" marL="33813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Dissimilarity/Similarity metric: Similarity is expressed in terms of a distance function, which is typically metric:		</a:t>
            </a:r>
            <a:r>
              <a:rPr b="0" i="1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i, j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/>
          </a:p>
          <a:p>
            <a:pPr indent="-345758" lvl="0" marL="3381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There is a separate “quality” function that measures the “goodness” of a cluster.</a:t>
            </a:r>
            <a:endParaRPr sz="1800"/>
          </a:p>
          <a:p>
            <a:pPr indent="-345758" lvl="0" marL="3381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definitions of distance functions are usually very different for interval-scaled, boolean, categorical, ordinal and ratio variables.</a:t>
            </a:r>
            <a:endParaRPr sz="1800"/>
          </a:p>
          <a:p>
            <a:pPr indent="-345758" lvl="0" marL="3381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Weights should be associated with different variables based on applications and data semantics.</a:t>
            </a:r>
            <a:endParaRPr sz="1800"/>
          </a:p>
          <a:p>
            <a:pPr indent="-345758" lvl="0" marL="338138" marR="0" rtl="0" algn="l"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is hard to define “similar enough” or “good enough” </a:t>
            </a:r>
            <a:endParaRPr sz="1800"/>
          </a:p>
          <a:p>
            <a:pPr indent="-296228" lvl="1" marL="738188" marR="0" rtl="0" algn="l"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the answer is typically highly subjective.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>
            <p:ph type="title"/>
          </p:nvPr>
        </p:nvSpPr>
        <p:spPr>
          <a:xfrm>
            <a:off x="317500" y="678656"/>
            <a:ext cx="86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Approaches</a:t>
            </a:r>
            <a:endParaRPr/>
          </a:p>
        </p:txBody>
      </p:sp>
      <p:sp>
        <p:nvSpPr>
          <p:cNvPr id="394" name="Google Shape;394;p71"/>
          <p:cNvSpPr txBox="1"/>
          <p:nvPr/>
        </p:nvSpPr>
        <p:spPr>
          <a:xfrm>
            <a:off x="3678238" y="1371600"/>
            <a:ext cx="178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endParaRPr/>
          </a:p>
        </p:txBody>
      </p:sp>
      <p:grpSp>
        <p:nvGrpSpPr>
          <p:cNvPr id="395" name="Google Shape;395;p71"/>
          <p:cNvGrpSpPr/>
          <p:nvPr/>
        </p:nvGrpSpPr>
        <p:grpSpPr>
          <a:xfrm>
            <a:off x="1013399" y="2400300"/>
            <a:ext cx="7209716" cy="714375"/>
            <a:chOff x="412" y="2016"/>
            <a:chExt cx="4964" cy="600"/>
          </a:xfrm>
        </p:grpSpPr>
        <p:sp>
          <p:nvSpPr>
            <p:cNvPr id="396" name="Google Shape;396;p71"/>
            <p:cNvSpPr txBox="1"/>
            <p:nvPr/>
          </p:nvSpPr>
          <p:spPr>
            <a:xfrm>
              <a:off x="412" y="2112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Hierarchical</a:t>
              </a:r>
              <a:endParaRPr/>
            </a:p>
          </p:txBody>
        </p:sp>
        <p:sp>
          <p:nvSpPr>
            <p:cNvPr id="397" name="Google Shape;397;p71"/>
            <p:cNvSpPr txBox="1"/>
            <p:nvPr/>
          </p:nvSpPr>
          <p:spPr>
            <a:xfrm>
              <a:off x="1757" y="21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Partitional</a:t>
              </a:r>
              <a:endParaRPr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8" name="Google Shape;398;p71"/>
            <p:cNvSpPr txBox="1"/>
            <p:nvPr/>
          </p:nvSpPr>
          <p:spPr>
            <a:xfrm>
              <a:off x="2969" y="2112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Categorical</a:t>
              </a:r>
              <a:endParaRPr/>
            </a:p>
          </p:txBody>
        </p:sp>
        <p:sp>
          <p:nvSpPr>
            <p:cNvPr id="399" name="Google Shape;399;p71"/>
            <p:cNvSpPr txBox="1"/>
            <p:nvPr/>
          </p:nvSpPr>
          <p:spPr>
            <a:xfrm>
              <a:off x="4256" y="21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Large DB</a:t>
              </a:r>
              <a:endParaRPr/>
            </a:p>
          </p:txBody>
        </p:sp>
        <p:sp>
          <p:nvSpPr>
            <p:cNvPr id="400" name="Google Shape;400;p71"/>
            <p:cNvSpPr/>
            <p:nvPr/>
          </p:nvSpPr>
          <p:spPr>
            <a:xfrm>
              <a:off x="4176" y="2016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1" name="Google Shape;401;p71"/>
            <p:cNvSpPr/>
            <p:nvPr/>
          </p:nvSpPr>
          <p:spPr>
            <a:xfrm>
              <a:off x="2928" y="2016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2" name="Google Shape;402;p71"/>
            <p:cNvSpPr/>
            <p:nvPr/>
          </p:nvSpPr>
          <p:spPr>
            <a:xfrm>
              <a:off x="432" y="2016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3" name="Google Shape;403;p71"/>
            <p:cNvSpPr/>
            <p:nvPr/>
          </p:nvSpPr>
          <p:spPr>
            <a:xfrm>
              <a:off x="1680" y="2016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04" name="Google Shape;404;p71"/>
          <p:cNvGrpSpPr/>
          <p:nvPr/>
        </p:nvGrpSpPr>
        <p:grpSpPr>
          <a:xfrm>
            <a:off x="346463" y="3314700"/>
            <a:ext cx="3660372" cy="714375"/>
            <a:chOff x="132" y="2784"/>
            <a:chExt cx="2460" cy="600"/>
          </a:xfrm>
        </p:grpSpPr>
        <p:sp>
          <p:nvSpPr>
            <p:cNvPr id="405" name="Google Shape;405;p71"/>
            <p:cNvSpPr txBox="1"/>
            <p:nvPr/>
          </p:nvSpPr>
          <p:spPr>
            <a:xfrm>
              <a:off x="132" y="2911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Agglomerative</a:t>
              </a:r>
              <a:endParaRPr/>
            </a:p>
          </p:txBody>
        </p:sp>
        <p:sp>
          <p:nvSpPr>
            <p:cNvPr id="406" name="Google Shape;406;p71"/>
            <p:cNvSpPr txBox="1"/>
            <p:nvPr/>
          </p:nvSpPr>
          <p:spPr>
            <a:xfrm>
              <a:off x="1640" y="292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Divisive</a:t>
              </a:r>
              <a:endParaRPr/>
            </a:p>
          </p:txBody>
        </p:sp>
        <p:sp>
          <p:nvSpPr>
            <p:cNvPr id="407" name="Google Shape;407;p71"/>
            <p:cNvSpPr/>
            <p:nvPr/>
          </p:nvSpPr>
          <p:spPr>
            <a:xfrm>
              <a:off x="144" y="2784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8" name="Google Shape;408;p71"/>
            <p:cNvSpPr/>
            <p:nvPr/>
          </p:nvSpPr>
          <p:spPr>
            <a:xfrm>
              <a:off x="1392" y="2784"/>
              <a:ext cx="1200" cy="6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409" name="Google Shape;409;p71"/>
          <p:cNvCxnSpPr/>
          <p:nvPr/>
        </p:nvCxnSpPr>
        <p:spPr>
          <a:xfrm>
            <a:off x="1905000" y="2400300"/>
            <a:ext cx="0" cy="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71"/>
          <p:cNvSpPr/>
          <p:nvPr/>
        </p:nvSpPr>
        <p:spPr>
          <a:xfrm>
            <a:off x="3695700" y="1257300"/>
            <a:ext cx="17907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1" name="Google Shape;411;p71"/>
          <p:cNvCxnSpPr/>
          <p:nvPr/>
        </p:nvCxnSpPr>
        <p:spPr>
          <a:xfrm flipH="1" rot="10800000">
            <a:off x="1905000" y="1828800"/>
            <a:ext cx="26670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71"/>
          <p:cNvCxnSpPr/>
          <p:nvPr/>
        </p:nvCxnSpPr>
        <p:spPr>
          <a:xfrm flipH="1" rot="10800000">
            <a:off x="3657600" y="1828800"/>
            <a:ext cx="9144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71"/>
          <p:cNvCxnSpPr/>
          <p:nvPr/>
        </p:nvCxnSpPr>
        <p:spPr>
          <a:xfrm rot="10800000">
            <a:off x="4572000" y="1828800"/>
            <a:ext cx="9144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71"/>
          <p:cNvCxnSpPr/>
          <p:nvPr/>
        </p:nvCxnSpPr>
        <p:spPr>
          <a:xfrm rot="10800000">
            <a:off x="4572000" y="1828800"/>
            <a:ext cx="27432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71"/>
          <p:cNvCxnSpPr/>
          <p:nvPr/>
        </p:nvCxnSpPr>
        <p:spPr>
          <a:xfrm flipH="1">
            <a:off x="1219200" y="2971800"/>
            <a:ext cx="6858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71"/>
          <p:cNvCxnSpPr/>
          <p:nvPr/>
        </p:nvCxnSpPr>
        <p:spPr>
          <a:xfrm>
            <a:off x="1905000" y="2971800"/>
            <a:ext cx="11430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71"/>
          <p:cNvSpPr txBox="1"/>
          <p:nvPr/>
        </p:nvSpPr>
        <p:spPr>
          <a:xfrm>
            <a:off x="5373946" y="3465910"/>
            <a:ext cx="116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endParaRPr/>
          </a:p>
        </p:txBody>
      </p:sp>
      <p:sp>
        <p:nvSpPr>
          <p:cNvPr id="418" name="Google Shape;418;p71"/>
          <p:cNvSpPr txBox="1"/>
          <p:nvPr/>
        </p:nvSpPr>
        <p:spPr>
          <a:xfrm>
            <a:off x="7070705" y="3465910"/>
            <a:ext cx="1538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Compression</a:t>
            </a:r>
            <a:endParaRPr/>
          </a:p>
        </p:txBody>
      </p:sp>
      <p:sp>
        <p:nvSpPr>
          <p:cNvPr id="419" name="Google Shape;419;p71"/>
          <p:cNvSpPr/>
          <p:nvPr/>
        </p:nvSpPr>
        <p:spPr>
          <a:xfrm>
            <a:off x="5114925" y="3314700"/>
            <a:ext cx="17145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71"/>
          <p:cNvSpPr/>
          <p:nvPr/>
        </p:nvSpPr>
        <p:spPr>
          <a:xfrm>
            <a:off x="6972300" y="3314700"/>
            <a:ext cx="17145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1" name="Google Shape;421;p71"/>
          <p:cNvCxnSpPr/>
          <p:nvPr/>
        </p:nvCxnSpPr>
        <p:spPr>
          <a:xfrm flipH="1">
            <a:off x="5867400" y="2971800"/>
            <a:ext cx="14478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71"/>
          <p:cNvCxnSpPr/>
          <p:nvPr/>
        </p:nvCxnSpPr>
        <p:spPr>
          <a:xfrm rot="10800000">
            <a:off x="7315200" y="2971800"/>
            <a:ext cx="5334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1371600" y="395288"/>
            <a:ext cx="63246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Major Clustering Approaches</a:t>
            </a:r>
            <a:endParaRPr/>
          </a:p>
        </p:txBody>
      </p:sp>
      <p:sp>
        <p:nvSpPr>
          <p:cNvPr id="429" name="Google Shape;429;p72"/>
          <p:cNvSpPr txBox="1"/>
          <p:nvPr/>
        </p:nvSpPr>
        <p:spPr>
          <a:xfrm>
            <a:off x="304800" y="1143000"/>
            <a:ext cx="8534400" cy="2088356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Partitioning algorithms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Construct various partitions and then evaluate them by some criterion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lang="en" sz="2400" u="sng">
                <a:solidFill>
                  <a:srgbClr val="FF0000"/>
                </a:solidFill>
              </a:rPr>
              <a:t>Hierarchical</a:t>
            </a:r>
            <a:r>
              <a:rPr b="0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algorithms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Create a hierarchical decomposition of the set of data (or objects) using some criterion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Density-based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connectivity and density functions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" name="Google Shape;435;p73"/>
          <p:cNvSpPr txBox="1"/>
          <p:nvPr/>
        </p:nvSpPr>
        <p:spPr>
          <a:xfrm>
            <a:off x="1295400" y="395288"/>
            <a:ext cx="73914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Partitioning Algorithms: Basic Concept</a:t>
            </a:r>
            <a:endParaRPr/>
          </a:p>
        </p:txBody>
      </p:sp>
      <p:sp>
        <p:nvSpPr>
          <p:cNvPr id="436" name="Google Shape;436;p73"/>
          <p:cNvSpPr txBox="1"/>
          <p:nvPr/>
        </p:nvSpPr>
        <p:spPr>
          <a:xfrm>
            <a:off x="381000" y="1143000"/>
            <a:ext cx="8458200" cy="3373041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5758" lvl="0" marL="338138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Partitioning method: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Construct a partition of a database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objects into a set of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clusters</a:t>
            </a:r>
            <a:endParaRPr sz="1800"/>
          </a:p>
          <a:p>
            <a:pPr indent="-34575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 </a:t>
            </a:r>
            <a:r>
              <a:rPr b="0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find a partition of </a:t>
            </a:r>
            <a:r>
              <a:rPr b="0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clusters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optimizes the chosen partitioning criterion</a:t>
            </a:r>
            <a:endParaRPr sz="1800"/>
          </a:p>
          <a:p>
            <a:pPr indent="-296228" lvl="1" marL="73818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Global optimal: exhaustively enumerate all partitions</a:t>
            </a:r>
            <a:endParaRPr sz="1800"/>
          </a:p>
          <a:p>
            <a:pPr indent="-296228" lvl="1" marL="73818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Heuristic methods: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k-medoids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algorithms</a:t>
            </a:r>
            <a:endParaRPr sz="1800"/>
          </a:p>
          <a:p>
            <a:pPr indent="-296228" lvl="1" marL="73818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1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(MacQueen’67): Each cluster is represented by the center of the cluster</a:t>
            </a:r>
            <a:endParaRPr sz="1800"/>
          </a:p>
          <a:p>
            <a:pPr indent="-296228" lvl="1" marL="73818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1" lang="en" sz="18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k-medoids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or PAM (Partition around medoids) (Kaufman &amp; Rousseeuw’87): Each cluster is represented by one of the objects in the cluster  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74"/>
          <p:cNvSpPr txBox="1"/>
          <p:nvPr/>
        </p:nvSpPr>
        <p:spPr>
          <a:xfrm>
            <a:off x="1355725" y="561975"/>
            <a:ext cx="7296150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Clustering Method</a:t>
            </a:r>
            <a:r>
              <a:rPr b="1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43" name="Google Shape;443;p74"/>
          <p:cNvSpPr txBox="1"/>
          <p:nvPr/>
        </p:nvSpPr>
        <p:spPr>
          <a:xfrm>
            <a:off x="609600" y="1314450"/>
            <a:ext cx="7851775" cy="327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5758" lvl="0" marL="338138" marR="0" rtl="0" algn="l">
              <a:lnSpc>
                <a:spcPct val="119291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</a:t>
            </a:r>
            <a:r>
              <a:rPr b="0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b="0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algorithm is implemented in four steps:</a:t>
            </a:r>
            <a:endParaRPr sz="1800"/>
          </a:p>
          <a:p>
            <a:pPr indent="-29622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Partition objects into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nonempty subsets</a:t>
            </a:r>
            <a:endParaRPr sz="1800"/>
          </a:p>
          <a:p>
            <a:pPr indent="-29622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Compute seed points as the centroids of the clusters of the current partition (the centroid is the center, i.e.,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mean point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, of the cluster)</a:t>
            </a:r>
            <a:endParaRPr sz="1800"/>
          </a:p>
          <a:p>
            <a:pPr indent="-29622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Assign each object to the cluster with the nearest seed point  </a:t>
            </a:r>
            <a:endParaRPr sz="1800"/>
          </a:p>
          <a:p>
            <a:pPr indent="-29622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Go back to Step 2, stop when no more new assignment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9" name="Google Shape;449;p75"/>
          <p:cNvSpPr txBox="1"/>
          <p:nvPr/>
        </p:nvSpPr>
        <p:spPr>
          <a:xfrm>
            <a:off x="1355725" y="544116"/>
            <a:ext cx="7296150" cy="42743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Clustering Method</a:t>
            </a:r>
            <a:r>
              <a:rPr b="1" i="0" lang="en" sz="24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50" name="Google Shape;450;p75"/>
          <p:cNvSpPr txBox="1"/>
          <p:nvPr/>
        </p:nvSpPr>
        <p:spPr>
          <a:xfrm>
            <a:off x="457200" y="1028700"/>
            <a:ext cx="8153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grpSp>
        <p:nvGrpSpPr>
          <p:cNvPr id="451" name="Google Shape;451;p75"/>
          <p:cNvGrpSpPr/>
          <p:nvPr/>
        </p:nvGrpSpPr>
        <p:grpSpPr>
          <a:xfrm>
            <a:off x="3200400" y="1485900"/>
            <a:ext cx="2286001" cy="1543050"/>
            <a:chOff x="2016" y="1248"/>
            <a:chExt cx="1440" cy="1296"/>
          </a:xfrm>
        </p:grpSpPr>
        <p:pic>
          <p:nvPicPr>
            <p:cNvPr id="452" name="Google Shape;452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16" y="1248"/>
              <a:ext cx="1440" cy="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75"/>
            <p:cNvSpPr/>
            <p:nvPr/>
          </p:nvSpPr>
          <p:spPr>
            <a:xfrm>
              <a:off x="2339" y="1468"/>
              <a:ext cx="573" cy="873"/>
            </a:xfrm>
            <a:custGeom>
              <a:rect b="b" l="l" r="r" t="t"/>
              <a:pathLst>
                <a:path extrusionOk="0" h="3848" w="2527">
                  <a:moveTo>
                    <a:pt x="1536" y="854"/>
                  </a:moveTo>
                  <a:cubicBezTo>
                    <a:pt x="1509" y="570"/>
                    <a:pt x="1474" y="210"/>
                    <a:pt x="1162" y="109"/>
                  </a:cubicBezTo>
                  <a:cubicBezTo>
                    <a:pt x="1005" y="0"/>
                    <a:pt x="916" y="46"/>
                    <a:pt x="703" y="64"/>
                  </a:cubicBezTo>
                  <a:cubicBezTo>
                    <a:pt x="575" y="94"/>
                    <a:pt x="498" y="137"/>
                    <a:pt x="394" y="222"/>
                  </a:cubicBezTo>
                  <a:cubicBezTo>
                    <a:pt x="249" y="512"/>
                    <a:pt x="59" y="799"/>
                    <a:pt x="0" y="1126"/>
                  </a:cubicBezTo>
                  <a:cubicBezTo>
                    <a:pt x="15" y="1468"/>
                    <a:pt x="9" y="1783"/>
                    <a:pt x="131" y="2100"/>
                  </a:cubicBezTo>
                  <a:cubicBezTo>
                    <a:pt x="231" y="2656"/>
                    <a:pt x="513" y="3227"/>
                    <a:pt x="1073" y="3410"/>
                  </a:cubicBezTo>
                  <a:cubicBezTo>
                    <a:pt x="1230" y="3517"/>
                    <a:pt x="1029" y="3395"/>
                    <a:pt x="1272" y="3477"/>
                  </a:cubicBezTo>
                  <a:cubicBezTo>
                    <a:pt x="1296" y="3486"/>
                    <a:pt x="1313" y="3511"/>
                    <a:pt x="1337" y="3523"/>
                  </a:cubicBezTo>
                  <a:cubicBezTo>
                    <a:pt x="1402" y="3557"/>
                    <a:pt x="1485" y="3566"/>
                    <a:pt x="1556" y="3590"/>
                  </a:cubicBezTo>
                  <a:cubicBezTo>
                    <a:pt x="1666" y="3666"/>
                    <a:pt x="1722" y="3718"/>
                    <a:pt x="1844" y="3749"/>
                  </a:cubicBezTo>
                  <a:cubicBezTo>
                    <a:pt x="2028" y="3847"/>
                    <a:pt x="2117" y="3813"/>
                    <a:pt x="2348" y="3795"/>
                  </a:cubicBezTo>
                  <a:cubicBezTo>
                    <a:pt x="2526" y="3612"/>
                    <a:pt x="2428" y="3322"/>
                    <a:pt x="2327" y="3117"/>
                  </a:cubicBezTo>
                  <a:cubicBezTo>
                    <a:pt x="2283" y="3029"/>
                    <a:pt x="2292" y="2989"/>
                    <a:pt x="2218" y="2912"/>
                  </a:cubicBezTo>
                  <a:cubicBezTo>
                    <a:pt x="2179" y="2800"/>
                    <a:pt x="2108" y="2711"/>
                    <a:pt x="2040" y="2620"/>
                  </a:cubicBezTo>
                  <a:cubicBezTo>
                    <a:pt x="2004" y="2506"/>
                    <a:pt x="1907" y="2427"/>
                    <a:pt x="1844" y="2326"/>
                  </a:cubicBezTo>
                  <a:cubicBezTo>
                    <a:pt x="1827" y="2298"/>
                    <a:pt x="1817" y="2265"/>
                    <a:pt x="1800" y="2235"/>
                  </a:cubicBezTo>
                  <a:cubicBezTo>
                    <a:pt x="1788" y="2210"/>
                    <a:pt x="1770" y="2189"/>
                    <a:pt x="1755" y="2167"/>
                  </a:cubicBezTo>
                  <a:cubicBezTo>
                    <a:pt x="1720" y="2048"/>
                    <a:pt x="1746" y="2118"/>
                    <a:pt x="1645" y="1963"/>
                  </a:cubicBezTo>
                  <a:cubicBezTo>
                    <a:pt x="1630" y="1941"/>
                    <a:pt x="1601" y="1895"/>
                    <a:pt x="1601" y="1895"/>
                  </a:cubicBezTo>
                  <a:cubicBezTo>
                    <a:pt x="1539" y="1557"/>
                    <a:pt x="1536" y="1196"/>
                    <a:pt x="1536" y="854"/>
                  </a:cubicBez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4" name="Google Shape;454;p75"/>
            <p:cNvSpPr/>
            <p:nvPr/>
          </p:nvSpPr>
          <p:spPr>
            <a:xfrm>
              <a:off x="2728" y="1697"/>
              <a:ext cx="517" cy="437"/>
            </a:xfrm>
            <a:custGeom>
              <a:rect b="b" l="l" r="r" t="t"/>
              <a:pathLst>
                <a:path extrusionOk="0" h="1925" w="2279">
                  <a:moveTo>
                    <a:pt x="543" y="205"/>
                  </a:moveTo>
                  <a:cubicBezTo>
                    <a:pt x="433" y="125"/>
                    <a:pt x="332" y="187"/>
                    <a:pt x="213" y="226"/>
                  </a:cubicBezTo>
                  <a:cubicBezTo>
                    <a:pt x="39" y="348"/>
                    <a:pt x="83" y="326"/>
                    <a:pt x="15" y="519"/>
                  </a:cubicBezTo>
                  <a:cubicBezTo>
                    <a:pt x="24" y="663"/>
                    <a:pt x="0" y="812"/>
                    <a:pt x="39" y="950"/>
                  </a:cubicBezTo>
                  <a:cubicBezTo>
                    <a:pt x="56" y="1011"/>
                    <a:pt x="133" y="1035"/>
                    <a:pt x="169" y="1087"/>
                  </a:cubicBezTo>
                  <a:cubicBezTo>
                    <a:pt x="273" y="1243"/>
                    <a:pt x="213" y="1191"/>
                    <a:pt x="323" y="1267"/>
                  </a:cubicBezTo>
                  <a:cubicBezTo>
                    <a:pt x="430" y="1426"/>
                    <a:pt x="554" y="1551"/>
                    <a:pt x="697" y="1674"/>
                  </a:cubicBezTo>
                  <a:cubicBezTo>
                    <a:pt x="720" y="1695"/>
                    <a:pt x="736" y="1726"/>
                    <a:pt x="762" y="1741"/>
                  </a:cubicBezTo>
                  <a:cubicBezTo>
                    <a:pt x="839" y="1784"/>
                    <a:pt x="905" y="1780"/>
                    <a:pt x="982" y="1811"/>
                  </a:cubicBezTo>
                  <a:cubicBezTo>
                    <a:pt x="1100" y="1856"/>
                    <a:pt x="1210" y="1897"/>
                    <a:pt x="1335" y="1924"/>
                  </a:cubicBezTo>
                  <a:cubicBezTo>
                    <a:pt x="1477" y="1908"/>
                    <a:pt x="1634" y="1903"/>
                    <a:pt x="1774" y="1854"/>
                  </a:cubicBezTo>
                  <a:cubicBezTo>
                    <a:pt x="1833" y="1832"/>
                    <a:pt x="1949" y="1787"/>
                    <a:pt x="1949" y="1787"/>
                  </a:cubicBezTo>
                  <a:cubicBezTo>
                    <a:pt x="2002" y="1637"/>
                    <a:pt x="1930" y="1814"/>
                    <a:pt x="2037" y="1628"/>
                  </a:cubicBezTo>
                  <a:cubicBezTo>
                    <a:pt x="2070" y="1570"/>
                    <a:pt x="2127" y="1447"/>
                    <a:pt x="2127" y="1447"/>
                  </a:cubicBezTo>
                  <a:cubicBezTo>
                    <a:pt x="2132" y="1411"/>
                    <a:pt x="2135" y="1371"/>
                    <a:pt x="2147" y="1334"/>
                  </a:cubicBezTo>
                  <a:cubicBezTo>
                    <a:pt x="2156" y="1310"/>
                    <a:pt x="2182" y="1292"/>
                    <a:pt x="2192" y="1267"/>
                  </a:cubicBezTo>
                  <a:cubicBezTo>
                    <a:pt x="2224" y="1167"/>
                    <a:pt x="2254" y="1014"/>
                    <a:pt x="2278" y="904"/>
                  </a:cubicBezTo>
                  <a:cubicBezTo>
                    <a:pt x="2272" y="785"/>
                    <a:pt x="2272" y="663"/>
                    <a:pt x="2257" y="544"/>
                  </a:cubicBezTo>
                  <a:cubicBezTo>
                    <a:pt x="2236" y="388"/>
                    <a:pt x="2224" y="434"/>
                    <a:pt x="2147" y="339"/>
                  </a:cubicBezTo>
                  <a:cubicBezTo>
                    <a:pt x="1936" y="83"/>
                    <a:pt x="1678" y="73"/>
                    <a:pt x="1379" y="0"/>
                  </a:cubicBezTo>
                  <a:cubicBezTo>
                    <a:pt x="1097" y="12"/>
                    <a:pt x="872" y="18"/>
                    <a:pt x="608" y="92"/>
                  </a:cubicBezTo>
                  <a:cubicBezTo>
                    <a:pt x="457" y="192"/>
                    <a:pt x="427" y="162"/>
                    <a:pt x="543" y="205"/>
                  </a:cubicBez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5" name="Google Shape;455;p75"/>
          <p:cNvGrpSpPr/>
          <p:nvPr/>
        </p:nvGrpSpPr>
        <p:grpSpPr>
          <a:xfrm>
            <a:off x="6578600" y="1506141"/>
            <a:ext cx="2222501" cy="1493043"/>
            <a:chOff x="4144" y="1265"/>
            <a:chExt cx="1400" cy="1254"/>
          </a:xfrm>
        </p:grpSpPr>
        <p:sp>
          <p:nvSpPr>
            <p:cNvPr id="456" name="Google Shape;456;p75"/>
            <p:cNvSpPr/>
            <p:nvPr/>
          </p:nvSpPr>
          <p:spPr>
            <a:xfrm>
              <a:off x="4144" y="1265"/>
              <a:ext cx="1400" cy="1254"/>
            </a:xfrm>
            <a:prstGeom prst="roundRect">
              <a:avLst>
                <a:gd fmla="val 79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7" name="Google Shape;457;p75"/>
            <p:cNvSpPr/>
            <p:nvPr/>
          </p:nvSpPr>
          <p:spPr>
            <a:xfrm>
              <a:off x="4278" y="1354"/>
              <a:ext cx="1201" cy="1012"/>
            </a:xfrm>
            <a:prstGeom prst="roundRect">
              <a:avLst>
                <a:gd fmla="val 9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8" name="Google Shape;458;p75"/>
            <p:cNvCxnSpPr/>
            <p:nvPr/>
          </p:nvCxnSpPr>
          <p:spPr>
            <a:xfrm>
              <a:off x="4278" y="2264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75"/>
            <p:cNvCxnSpPr/>
            <p:nvPr/>
          </p:nvCxnSpPr>
          <p:spPr>
            <a:xfrm>
              <a:off x="4278" y="2163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75"/>
            <p:cNvCxnSpPr/>
            <p:nvPr/>
          </p:nvCxnSpPr>
          <p:spPr>
            <a:xfrm>
              <a:off x="4278" y="2061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75"/>
            <p:cNvCxnSpPr/>
            <p:nvPr/>
          </p:nvCxnSpPr>
          <p:spPr>
            <a:xfrm>
              <a:off x="4278" y="1960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75"/>
            <p:cNvCxnSpPr/>
            <p:nvPr/>
          </p:nvCxnSpPr>
          <p:spPr>
            <a:xfrm>
              <a:off x="4278" y="1858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75"/>
            <p:cNvCxnSpPr/>
            <p:nvPr/>
          </p:nvCxnSpPr>
          <p:spPr>
            <a:xfrm>
              <a:off x="4278" y="1760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75"/>
            <p:cNvCxnSpPr/>
            <p:nvPr/>
          </p:nvCxnSpPr>
          <p:spPr>
            <a:xfrm>
              <a:off x="4278" y="1659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75"/>
            <p:cNvCxnSpPr/>
            <p:nvPr/>
          </p:nvCxnSpPr>
          <p:spPr>
            <a:xfrm>
              <a:off x="4278" y="1557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75"/>
            <p:cNvCxnSpPr/>
            <p:nvPr/>
          </p:nvCxnSpPr>
          <p:spPr>
            <a:xfrm>
              <a:off x="4278" y="1456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75"/>
            <p:cNvCxnSpPr/>
            <p:nvPr/>
          </p:nvCxnSpPr>
          <p:spPr>
            <a:xfrm>
              <a:off x="4278" y="1354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75"/>
            <p:cNvCxnSpPr/>
            <p:nvPr/>
          </p:nvCxnSpPr>
          <p:spPr>
            <a:xfrm>
              <a:off x="4399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75"/>
            <p:cNvCxnSpPr/>
            <p:nvPr/>
          </p:nvCxnSpPr>
          <p:spPr>
            <a:xfrm>
              <a:off x="4516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75"/>
            <p:cNvCxnSpPr/>
            <p:nvPr/>
          </p:nvCxnSpPr>
          <p:spPr>
            <a:xfrm>
              <a:off x="4638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75"/>
            <p:cNvCxnSpPr/>
            <p:nvPr/>
          </p:nvCxnSpPr>
          <p:spPr>
            <a:xfrm>
              <a:off x="4759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75"/>
            <p:cNvCxnSpPr/>
            <p:nvPr/>
          </p:nvCxnSpPr>
          <p:spPr>
            <a:xfrm>
              <a:off x="4880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75"/>
            <p:cNvCxnSpPr/>
            <p:nvPr/>
          </p:nvCxnSpPr>
          <p:spPr>
            <a:xfrm>
              <a:off x="4998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75"/>
            <p:cNvCxnSpPr/>
            <p:nvPr/>
          </p:nvCxnSpPr>
          <p:spPr>
            <a:xfrm>
              <a:off x="5119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75"/>
            <p:cNvCxnSpPr/>
            <p:nvPr/>
          </p:nvCxnSpPr>
          <p:spPr>
            <a:xfrm>
              <a:off x="5240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75"/>
            <p:cNvCxnSpPr/>
            <p:nvPr/>
          </p:nvCxnSpPr>
          <p:spPr>
            <a:xfrm>
              <a:off x="5358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75"/>
            <p:cNvCxnSpPr/>
            <p:nvPr/>
          </p:nvCxnSpPr>
          <p:spPr>
            <a:xfrm>
              <a:off x="5479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75"/>
            <p:cNvSpPr/>
            <p:nvPr/>
          </p:nvSpPr>
          <p:spPr>
            <a:xfrm>
              <a:off x="4278" y="1354"/>
              <a:ext cx="1201" cy="1012"/>
            </a:xfrm>
            <a:prstGeom prst="roundRect">
              <a:avLst>
                <a:gd fmla="val 9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79" name="Google Shape;479;p75"/>
            <p:cNvCxnSpPr/>
            <p:nvPr/>
          </p:nvCxnSpPr>
          <p:spPr>
            <a:xfrm>
              <a:off x="4278" y="1354"/>
              <a:ext cx="1" cy="10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75"/>
            <p:cNvCxnSpPr/>
            <p:nvPr/>
          </p:nvCxnSpPr>
          <p:spPr>
            <a:xfrm>
              <a:off x="4266" y="2366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75"/>
            <p:cNvCxnSpPr/>
            <p:nvPr/>
          </p:nvCxnSpPr>
          <p:spPr>
            <a:xfrm>
              <a:off x="4266" y="2264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75"/>
            <p:cNvCxnSpPr/>
            <p:nvPr/>
          </p:nvCxnSpPr>
          <p:spPr>
            <a:xfrm>
              <a:off x="4266" y="2163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5"/>
            <p:cNvCxnSpPr/>
            <p:nvPr/>
          </p:nvCxnSpPr>
          <p:spPr>
            <a:xfrm>
              <a:off x="4266" y="2061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75"/>
            <p:cNvCxnSpPr/>
            <p:nvPr/>
          </p:nvCxnSpPr>
          <p:spPr>
            <a:xfrm>
              <a:off x="4266" y="1960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75"/>
            <p:cNvCxnSpPr/>
            <p:nvPr/>
          </p:nvCxnSpPr>
          <p:spPr>
            <a:xfrm>
              <a:off x="4266" y="1858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5"/>
            <p:cNvCxnSpPr/>
            <p:nvPr/>
          </p:nvCxnSpPr>
          <p:spPr>
            <a:xfrm>
              <a:off x="4266" y="1760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75"/>
            <p:cNvCxnSpPr/>
            <p:nvPr/>
          </p:nvCxnSpPr>
          <p:spPr>
            <a:xfrm>
              <a:off x="4266" y="1659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75"/>
            <p:cNvCxnSpPr/>
            <p:nvPr/>
          </p:nvCxnSpPr>
          <p:spPr>
            <a:xfrm>
              <a:off x="4266" y="1557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75"/>
            <p:cNvCxnSpPr/>
            <p:nvPr/>
          </p:nvCxnSpPr>
          <p:spPr>
            <a:xfrm>
              <a:off x="4266" y="1456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75"/>
            <p:cNvCxnSpPr/>
            <p:nvPr/>
          </p:nvCxnSpPr>
          <p:spPr>
            <a:xfrm>
              <a:off x="4266" y="1354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75"/>
            <p:cNvCxnSpPr/>
            <p:nvPr/>
          </p:nvCxnSpPr>
          <p:spPr>
            <a:xfrm>
              <a:off x="4278" y="2366"/>
              <a:ext cx="1201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75"/>
            <p:cNvCxnSpPr/>
            <p:nvPr/>
          </p:nvCxnSpPr>
          <p:spPr>
            <a:xfrm flipH="1" rot="10800000">
              <a:off x="4278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5"/>
            <p:cNvCxnSpPr/>
            <p:nvPr/>
          </p:nvCxnSpPr>
          <p:spPr>
            <a:xfrm flipH="1" rot="10800000">
              <a:off x="4399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75"/>
            <p:cNvCxnSpPr/>
            <p:nvPr/>
          </p:nvCxnSpPr>
          <p:spPr>
            <a:xfrm flipH="1" rot="10800000">
              <a:off x="4516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75"/>
            <p:cNvCxnSpPr/>
            <p:nvPr/>
          </p:nvCxnSpPr>
          <p:spPr>
            <a:xfrm flipH="1" rot="10800000">
              <a:off x="4638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75"/>
            <p:cNvCxnSpPr/>
            <p:nvPr/>
          </p:nvCxnSpPr>
          <p:spPr>
            <a:xfrm flipH="1" rot="10800000">
              <a:off x="4759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75"/>
            <p:cNvCxnSpPr/>
            <p:nvPr/>
          </p:nvCxnSpPr>
          <p:spPr>
            <a:xfrm flipH="1" rot="10800000">
              <a:off x="4880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5"/>
            <p:cNvCxnSpPr/>
            <p:nvPr/>
          </p:nvCxnSpPr>
          <p:spPr>
            <a:xfrm flipH="1" rot="10800000">
              <a:off x="4998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75"/>
            <p:cNvCxnSpPr/>
            <p:nvPr/>
          </p:nvCxnSpPr>
          <p:spPr>
            <a:xfrm flipH="1" rot="10800000">
              <a:off x="5119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75"/>
            <p:cNvCxnSpPr/>
            <p:nvPr/>
          </p:nvCxnSpPr>
          <p:spPr>
            <a:xfrm flipH="1" rot="10800000">
              <a:off x="5240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75"/>
            <p:cNvCxnSpPr/>
            <p:nvPr/>
          </p:nvCxnSpPr>
          <p:spPr>
            <a:xfrm flipH="1" rot="10800000">
              <a:off x="5358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75"/>
            <p:cNvCxnSpPr/>
            <p:nvPr/>
          </p:nvCxnSpPr>
          <p:spPr>
            <a:xfrm flipH="1" rot="10800000">
              <a:off x="5479" y="2365"/>
              <a:ext cx="1" cy="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75"/>
            <p:cNvSpPr/>
            <p:nvPr/>
          </p:nvSpPr>
          <p:spPr>
            <a:xfrm>
              <a:off x="4609" y="1930"/>
              <a:ext cx="58" cy="59"/>
            </a:xfrm>
            <a:custGeom>
              <a:rect b="b" l="l" r="r" t="t"/>
              <a:pathLst>
                <a:path extrusionOk="0" h="262" w="254">
                  <a:moveTo>
                    <a:pt x="128" y="0"/>
                  </a:moveTo>
                  <a:lnTo>
                    <a:pt x="253" y="132"/>
                  </a:lnTo>
                  <a:lnTo>
                    <a:pt x="128" y="261"/>
                  </a:lnTo>
                  <a:lnTo>
                    <a:pt x="0" y="132"/>
                  </a:lnTo>
                  <a:lnTo>
                    <a:pt x="128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4" name="Google Shape;504;p75"/>
            <p:cNvSpPr/>
            <p:nvPr/>
          </p:nvSpPr>
          <p:spPr>
            <a:xfrm>
              <a:off x="4609" y="1731"/>
              <a:ext cx="58" cy="59"/>
            </a:xfrm>
            <a:custGeom>
              <a:rect b="b" l="l" r="r" t="t"/>
              <a:pathLst>
                <a:path extrusionOk="0" h="262" w="254">
                  <a:moveTo>
                    <a:pt x="128" y="0"/>
                  </a:moveTo>
                  <a:lnTo>
                    <a:pt x="253" y="128"/>
                  </a:lnTo>
                  <a:lnTo>
                    <a:pt x="128" y="261"/>
                  </a:lnTo>
                  <a:lnTo>
                    <a:pt x="0" y="128"/>
                  </a:lnTo>
                  <a:lnTo>
                    <a:pt x="128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5" name="Google Shape;505;p75"/>
            <p:cNvSpPr/>
            <p:nvPr/>
          </p:nvSpPr>
          <p:spPr>
            <a:xfrm>
              <a:off x="5091" y="2032"/>
              <a:ext cx="56" cy="59"/>
            </a:xfrm>
            <a:custGeom>
              <a:rect b="b" l="l" r="r" t="t"/>
              <a:pathLst>
                <a:path extrusionOk="0" h="262" w="249">
                  <a:moveTo>
                    <a:pt x="124" y="0"/>
                  </a:moveTo>
                  <a:lnTo>
                    <a:pt x="248" y="128"/>
                  </a:lnTo>
                  <a:lnTo>
                    <a:pt x="124" y="261"/>
                  </a:lnTo>
                  <a:lnTo>
                    <a:pt x="0" y="128"/>
                  </a:lnTo>
                  <a:lnTo>
                    <a:pt x="124" y="0"/>
                  </a:lnTo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6" name="Google Shape;506;p75"/>
            <p:cNvSpPr/>
            <p:nvPr/>
          </p:nvSpPr>
          <p:spPr>
            <a:xfrm>
              <a:off x="4731" y="1629"/>
              <a:ext cx="56" cy="60"/>
            </a:xfrm>
            <a:custGeom>
              <a:rect b="b" l="l" r="r" t="t"/>
              <a:pathLst>
                <a:path extrusionOk="0" h="263" w="249">
                  <a:moveTo>
                    <a:pt x="124" y="0"/>
                  </a:moveTo>
                  <a:lnTo>
                    <a:pt x="248" y="133"/>
                  </a:lnTo>
                  <a:lnTo>
                    <a:pt x="124" y="262"/>
                  </a:lnTo>
                  <a:lnTo>
                    <a:pt x="0" y="133"/>
                  </a:lnTo>
                  <a:lnTo>
                    <a:pt x="124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7" name="Google Shape;507;p75"/>
            <p:cNvSpPr/>
            <p:nvPr/>
          </p:nvSpPr>
          <p:spPr>
            <a:xfrm>
              <a:off x="4609" y="1528"/>
              <a:ext cx="58" cy="59"/>
            </a:xfrm>
            <a:custGeom>
              <a:rect b="b" l="l" r="r" t="t"/>
              <a:pathLst>
                <a:path extrusionOk="0" h="262" w="254">
                  <a:moveTo>
                    <a:pt x="128" y="0"/>
                  </a:moveTo>
                  <a:lnTo>
                    <a:pt x="253" y="128"/>
                  </a:lnTo>
                  <a:lnTo>
                    <a:pt x="128" y="261"/>
                  </a:lnTo>
                  <a:lnTo>
                    <a:pt x="0" y="128"/>
                  </a:lnTo>
                  <a:lnTo>
                    <a:pt x="128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8" name="Google Shape;508;p75"/>
            <p:cNvSpPr/>
            <p:nvPr/>
          </p:nvSpPr>
          <p:spPr>
            <a:xfrm>
              <a:off x="5212" y="1832"/>
              <a:ext cx="58" cy="60"/>
            </a:xfrm>
            <a:custGeom>
              <a:rect b="b" l="l" r="r" t="t"/>
              <a:pathLst>
                <a:path extrusionOk="0" h="266" w="254">
                  <a:moveTo>
                    <a:pt x="124" y="0"/>
                  </a:moveTo>
                  <a:lnTo>
                    <a:pt x="253" y="132"/>
                  </a:lnTo>
                  <a:lnTo>
                    <a:pt x="124" y="265"/>
                  </a:lnTo>
                  <a:lnTo>
                    <a:pt x="0" y="132"/>
                  </a:lnTo>
                  <a:lnTo>
                    <a:pt x="124" y="0"/>
                  </a:lnTo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9" name="Google Shape;509;p75"/>
            <p:cNvSpPr/>
            <p:nvPr/>
          </p:nvSpPr>
          <p:spPr>
            <a:xfrm>
              <a:off x="4731" y="1832"/>
              <a:ext cx="56" cy="60"/>
            </a:xfrm>
            <a:custGeom>
              <a:rect b="b" l="l" r="r" t="t"/>
              <a:pathLst>
                <a:path extrusionOk="0" h="266" w="249">
                  <a:moveTo>
                    <a:pt x="124" y="0"/>
                  </a:moveTo>
                  <a:lnTo>
                    <a:pt x="248" y="132"/>
                  </a:lnTo>
                  <a:lnTo>
                    <a:pt x="124" y="265"/>
                  </a:lnTo>
                  <a:lnTo>
                    <a:pt x="0" y="132"/>
                  </a:lnTo>
                  <a:lnTo>
                    <a:pt x="124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0" name="Google Shape;510;p75"/>
            <p:cNvSpPr/>
            <p:nvPr/>
          </p:nvSpPr>
          <p:spPr>
            <a:xfrm>
              <a:off x="4852" y="2235"/>
              <a:ext cx="57" cy="59"/>
            </a:xfrm>
            <a:custGeom>
              <a:rect b="b" l="l" r="r" t="t"/>
              <a:pathLst>
                <a:path extrusionOk="0" h="262" w="253">
                  <a:moveTo>
                    <a:pt x="123" y="0"/>
                  </a:moveTo>
                  <a:lnTo>
                    <a:pt x="252" y="128"/>
                  </a:lnTo>
                  <a:lnTo>
                    <a:pt x="123" y="261"/>
                  </a:lnTo>
                  <a:lnTo>
                    <a:pt x="0" y="128"/>
                  </a:lnTo>
                  <a:lnTo>
                    <a:pt x="123" y="0"/>
                  </a:lnTo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1" name="Google Shape;511;p75"/>
            <p:cNvSpPr/>
            <p:nvPr/>
          </p:nvSpPr>
          <p:spPr>
            <a:xfrm>
              <a:off x="5091" y="1930"/>
              <a:ext cx="56" cy="59"/>
            </a:xfrm>
            <a:custGeom>
              <a:rect b="b" l="l" r="r" t="t"/>
              <a:pathLst>
                <a:path extrusionOk="0" h="262" w="249">
                  <a:moveTo>
                    <a:pt x="124" y="0"/>
                  </a:moveTo>
                  <a:lnTo>
                    <a:pt x="248" y="132"/>
                  </a:lnTo>
                  <a:lnTo>
                    <a:pt x="124" y="261"/>
                  </a:lnTo>
                  <a:lnTo>
                    <a:pt x="0" y="132"/>
                  </a:lnTo>
                  <a:lnTo>
                    <a:pt x="124" y="0"/>
                  </a:lnTo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2" name="Google Shape;512;p75"/>
            <p:cNvSpPr/>
            <p:nvPr/>
          </p:nvSpPr>
          <p:spPr>
            <a:xfrm>
              <a:off x="4852" y="1832"/>
              <a:ext cx="57" cy="60"/>
            </a:xfrm>
            <a:custGeom>
              <a:rect b="b" l="l" r="r" t="t"/>
              <a:pathLst>
                <a:path extrusionOk="0" h="266" w="253">
                  <a:moveTo>
                    <a:pt x="123" y="0"/>
                  </a:moveTo>
                  <a:lnTo>
                    <a:pt x="252" y="132"/>
                  </a:lnTo>
                  <a:lnTo>
                    <a:pt x="123" y="265"/>
                  </a:lnTo>
                  <a:lnTo>
                    <a:pt x="0" y="132"/>
                  </a:lnTo>
                  <a:lnTo>
                    <a:pt x="123" y="0"/>
                  </a:lnTo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3" name="Google Shape;513;p75"/>
            <p:cNvSpPr/>
            <p:nvPr/>
          </p:nvSpPr>
          <p:spPr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" name="Google Shape;514;p75"/>
            <p:cNvSpPr/>
            <p:nvPr/>
          </p:nvSpPr>
          <p:spPr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75"/>
            <p:cNvSpPr/>
            <p:nvPr/>
          </p:nvSpPr>
          <p:spPr>
            <a:xfrm>
              <a:off x="4221" y="2336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6" name="Google Shape;516;p75"/>
            <p:cNvSpPr/>
            <p:nvPr/>
          </p:nvSpPr>
          <p:spPr>
            <a:xfrm>
              <a:off x="4221" y="2235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17" name="Google Shape;517;p75"/>
            <p:cNvSpPr/>
            <p:nvPr/>
          </p:nvSpPr>
          <p:spPr>
            <a:xfrm>
              <a:off x="4221" y="2133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18" name="Google Shape;518;p75"/>
            <p:cNvSpPr/>
            <p:nvPr/>
          </p:nvSpPr>
          <p:spPr>
            <a:xfrm>
              <a:off x="4221" y="2032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19" name="Google Shape;519;p75"/>
            <p:cNvSpPr/>
            <p:nvPr/>
          </p:nvSpPr>
          <p:spPr>
            <a:xfrm>
              <a:off x="4221" y="1930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20" name="Google Shape;520;p75"/>
            <p:cNvSpPr/>
            <p:nvPr/>
          </p:nvSpPr>
          <p:spPr>
            <a:xfrm>
              <a:off x="4221" y="1828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521" name="Google Shape;521;p75"/>
            <p:cNvSpPr/>
            <p:nvPr/>
          </p:nvSpPr>
          <p:spPr>
            <a:xfrm>
              <a:off x="4221" y="1731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522" name="Google Shape;522;p75"/>
            <p:cNvSpPr/>
            <p:nvPr/>
          </p:nvSpPr>
          <p:spPr>
            <a:xfrm>
              <a:off x="4221" y="1629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523" name="Google Shape;523;p75"/>
            <p:cNvSpPr/>
            <p:nvPr/>
          </p:nvSpPr>
          <p:spPr>
            <a:xfrm>
              <a:off x="4221" y="1528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524" name="Google Shape;524;p75"/>
            <p:cNvSpPr/>
            <p:nvPr/>
          </p:nvSpPr>
          <p:spPr>
            <a:xfrm>
              <a:off x="4221" y="1426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525" name="Google Shape;525;p75"/>
            <p:cNvSpPr/>
            <p:nvPr/>
          </p:nvSpPr>
          <p:spPr>
            <a:xfrm>
              <a:off x="4197" y="1324"/>
              <a:ext cx="73" cy="68"/>
            </a:xfrm>
            <a:prstGeom prst="roundRect">
              <a:avLst>
                <a:gd fmla="val 1468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526" name="Google Shape;526;p75"/>
            <p:cNvSpPr/>
            <p:nvPr/>
          </p:nvSpPr>
          <p:spPr>
            <a:xfrm>
              <a:off x="4266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7" name="Google Shape;527;p75"/>
            <p:cNvSpPr/>
            <p:nvPr/>
          </p:nvSpPr>
          <p:spPr>
            <a:xfrm>
              <a:off x="4387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28" name="Google Shape;528;p75"/>
            <p:cNvSpPr/>
            <p:nvPr/>
          </p:nvSpPr>
          <p:spPr>
            <a:xfrm>
              <a:off x="4504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29" name="Google Shape;529;p75"/>
            <p:cNvSpPr/>
            <p:nvPr/>
          </p:nvSpPr>
          <p:spPr>
            <a:xfrm>
              <a:off x="4626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30" name="Google Shape;530;p75"/>
            <p:cNvSpPr/>
            <p:nvPr/>
          </p:nvSpPr>
          <p:spPr>
            <a:xfrm>
              <a:off x="4747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31" name="Google Shape;531;p75"/>
            <p:cNvSpPr/>
            <p:nvPr/>
          </p:nvSpPr>
          <p:spPr>
            <a:xfrm>
              <a:off x="4868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532" name="Google Shape;532;p75"/>
            <p:cNvSpPr/>
            <p:nvPr/>
          </p:nvSpPr>
          <p:spPr>
            <a:xfrm>
              <a:off x="4986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533" name="Google Shape;533;p75"/>
            <p:cNvSpPr/>
            <p:nvPr/>
          </p:nvSpPr>
          <p:spPr>
            <a:xfrm>
              <a:off x="5107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534" name="Google Shape;534;p75"/>
            <p:cNvSpPr/>
            <p:nvPr/>
          </p:nvSpPr>
          <p:spPr>
            <a:xfrm>
              <a:off x="5228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535" name="Google Shape;535;p75"/>
            <p:cNvSpPr/>
            <p:nvPr/>
          </p:nvSpPr>
          <p:spPr>
            <a:xfrm>
              <a:off x="5346" y="2404"/>
              <a:ext cx="44" cy="68"/>
            </a:xfrm>
            <a:prstGeom prst="roundRect">
              <a:avLst>
                <a:gd fmla="val 2269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536" name="Google Shape;536;p75"/>
            <p:cNvSpPr/>
            <p:nvPr/>
          </p:nvSpPr>
          <p:spPr>
            <a:xfrm>
              <a:off x="5455" y="2404"/>
              <a:ext cx="73" cy="68"/>
            </a:xfrm>
            <a:prstGeom prst="roundRect">
              <a:avLst>
                <a:gd fmla="val 1468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00"/>
                <a:buFont typeface="Times New Roman"/>
                <a:buNone/>
              </a:pPr>
              <a:r>
                <a:rPr lang="en" sz="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537" name="Google Shape;537;p75"/>
            <p:cNvSpPr/>
            <p:nvPr/>
          </p:nvSpPr>
          <p:spPr>
            <a:xfrm>
              <a:off x="4144" y="1265"/>
              <a:ext cx="1400" cy="1254"/>
            </a:xfrm>
            <a:prstGeom prst="roundRect">
              <a:avLst>
                <a:gd fmla="val 79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Google Shape;538;p75"/>
            <p:cNvSpPr/>
            <p:nvPr/>
          </p:nvSpPr>
          <p:spPr>
            <a:xfrm>
              <a:off x="4426" y="1447"/>
              <a:ext cx="574" cy="873"/>
            </a:xfrm>
            <a:custGeom>
              <a:rect b="b" l="l" r="r" t="t"/>
              <a:pathLst>
                <a:path extrusionOk="0" h="3851" w="2529">
                  <a:moveTo>
                    <a:pt x="1536" y="855"/>
                  </a:moveTo>
                  <a:cubicBezTo>
                    <a:pt x="1510" y="571"/>
                    <a:pt x="1474" y="210"/>
                    <a:pt x="1163" y="110"/>
                  </a:cubicBezTo>
                  <a:cubicBezTo>
                    <a:pt x="1005" y="0"/>
                    <a:pt x="916" y="45"/>
                    <a:pt x="703" y="64"/>
                  </a:cubicBezTo>
                  <a:cubicBezTo>
                    <a:pt x="575" y="94"/>
                    <a:pt x="498" y="137"/>
                    <a:pt x="394" y="223"/>
                  </a:cubicBezTo>
                  <a:cubicBezTo>
                    <a:pt x="249" y="513"/>
                    <a:pt x="59" y="800"/>
                    <a:pt x="0" y="1127"/>
                  </a:cubicBezTo>
                  <a:cubicBezTo>
                    <a:pt x="14" y="1470"/>
                    <a:pt x="8" y="1784"/>
                    <a:pt x="130" y="2102"/>
                  </a:cubicBezTo>
                  <a:cubicBezTo>
                    <a:pt x="231" y="2659"/>
                    <a:pt x="513" y="3230"/>
                    <a:pt x="1074" y="3413"/>
                  </a:cubicBezTo>
                  <a:cubicBezTo>
                    <a:pt x="1231" y="3520"/>
                    <a:pt x="1029" y="3398"/>
                    <a:pt x="1272" y="3481"/>
                  </a:cubicBezTo>
                  <a:cubicBezTo>
                    <a:pt x="1296" y="3490"/>
                    <a:pt x="1314" y="3514"/>
                    <a:pt x="1338" y="3527"/>
                  </a:cubicBezTo>
                  <a:cubicBezTo>
                    <a:pt x="1403" y="3560"/>
                    <a:pt x="1486" y="3569"/>
                    <a:pt x="1557" y="3594"/>
                  </a:cubicBezTo>
                  <a:cubicBezTo>
                    <a:pt x="1667" y="3670"/>
                    <a:pt x="1723" y="3722"/>
                    <a:pt x="1845" y="3753"/>
                  </a:cubicBezTo>
                  <a:cubicBezTo>
                    <a:pt x="2029" y="3850"/>
                    <a:pt x="2118" y="3817"/>
                    <a:pt x="2349" y="3799"/>
                  </a:cubicBezTo>
                  <a:cubicBezTo>
                    <a:pt x="2528" y="3615"/>
                    <a:pt x="2430" y="3325"/>
                    <a:pt x="2329" y="3120"/>
                  </a:cubicBezTo>
                  <a:cubicBezTo>
                    <a:pt x="2284" y="3031"/>
                    <a:pt x="2293" y="2992"/>
                    <a:pt x="2219" y="2915"/>
                  </a:cubicBezTo>
                  <a:cubicBezTo>
                    <a:pt x="2180" y="2802"/>
                    <a:pt x="2109" y="2714"/>
                    <a:pt x="2041" y="2622"/>
                  </a:cubicBezTo>
                  <a:cubicBezTo>
                    <a:pt x="2005" y="2509"/>
                    <a:pt x="1907" y="2429"/>
                    <a:pt x="1845" y="2328"/>
                  </a:cubicBezTo>
                  <a:cubicBezTo>
                    <a:pt x="1827" y="2301"/>
                    <a:pt x="1818" y="2267"/>
                    <a:pt x="1801" y="2237"/>
                  </a:cubicBezTo>
                  <a:cubicBezTo>
                    <a:pt x="1789" y="2212"/>
                    <a:pt x="1771" y="2191"/>
                    <a:pt x="1756" y="2170"/>
                  </a:cubicBezTo>
                  <a:cubicBezTo>
                    <a:pt x="1720" y="2050"/>
                    <a:pt x="1747" y="2121"/>
                    <a:pt x="1646" y="1965"/>
                  </a:cubicBezTo>
                  <a:cubicBezTo>
                    <a:pt x="1631" y="1943"/>
                    <a:pt x="1602" y="1897"/>
                    <a:pt x="1602" y="1897"/>
                  </a:cubicBezTo>
                  <a:cubicBezTo>
                    <a:pt x="1539" y="1558"/>
                    <a:pt x="1536" y="1198"/>
                    <a:pt x="1536" y="855"/>
                  </a:cubicBez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Google Shape;539;p75"/>
            <p:cNvSpPr/>
            <p:nvPr/>
          </p:nvSpPr>
          <p:spPr>
            <a:xfrm>
              <a:off x="4846" y="1713"/>
              <a:ext cx="516" cy="436"/>
            </a:xfrm>
            <a:custGeom>
              <a:rect b="b" l="l" r="r" t="t"/>
              <a:pathLst>
                <a:path extrusionOk="0" h="1923" w="2277">
                  <a:moveTo>
                    <a:pt x="542" y="204"/>
                  </a:moveTo>
                  <a:cubicBezTo>
                    <a:pt x="432" y="125"/>
                    <a:pt x="331" y="186"/>
                    <a:pt x="213" y="225"/>
                  </a:cubicBezTo>
                  <a:cubicBezTo>
                    <a:pt x="38" y="347"/>
                    <a:pt x="82" y="326"/>
                    <a:pt x="14" y="518"/>
                  </a:cubicBezTo>
                  <a:cubicBezTo>
                    <a:pt x="23" y="662"/>
                    <a:pt x="0" y="811"/>
                    <a:pt x="38" y="949"/>
                  </a:cubicBezTo>
                  <a:cubicBezTo>
                    <a:pt x="56" y="1010"/>
                    <a:pt x="133" y="1034"/>
                    <a:pt x="168" y="1086"/>
                  </a:cubicBezTo>
                  <a:cubicBezTo>
                    <a:pt x="272" y="1242"/>
                    <a:pt x="213" y="1190"/>
                    <a:pt x="323" y="1266"/>
                  </a:cubicBezTo>
                  <a:cubicBezTo>
                    <a:pt x="429" y="1425"/>
                    <a:pt x="554" y="1550"/>
                    <a:pt x="696" y="1672"/>
                  </a:cubicBezTo>
                  <a:cubicBezTo>
                    <a:pt x="720" y="1694"/>
                    <a:pt x="734" y="1724"/>
                    <a:pt x="761" y="1739"/>
                  </a:cubicBezTo>
                  <a:cubicBezTo>
                    <a:pt x="838" y="1782"/>
                    <a:pt x="903" y="1779"/>
                    <a:pt x="980" y="1810"/>
                  </a:cubicBezTo>
                  <a:cubicBezTo>
                    <a:pt x="1099" y="1855"/>
                    <a:pt x="1209" y="1895"/>
                    <a:pt x="1333" y="1922"/>
                  </a:cubicBezTo>
                  <a:cubicBezTo>
                    <a:pt x="1475" y="1907"/>
                    <a:pt x="1632" y="1901"/>
                    <a:pt x="1772" y="1852"/>
                  </a:cubicBezTo>
                  <a:cubicBezTo>
                    <a:pt x="1831" y="1831"/>
                    <a:pt x="1947" y="1785"/>
                    <a:pt x="1947" y="1785"/>
                  </a:cubicBezTo>
                  <a:cubicBezTo>
                    <a:pt x="2000" y="1636"/>
                    <a:pt x="1929" y="1813"/>
                    <a:pt x="2035" y="1626"/>
                  </a:cubicBezTo>
                  <a:cubicBezTo>
                    <a:pt x="2068" y="1568"/>
                    <a:pt x="2124" y="1446"/>
                    <a:pt x="2124" y="1446"/>
                  </a:cubicBezTo>
                  <a:cubicBezTo>
                    <a:pt x="2130" y="1410"/>
                    <a:pt x="2133" y="1370"/>
                    <a:pt x="2145" y="1333"/>
                  </a:cubicBezTo>
                  <a:cubicBezTo>
                    <a:pt x="2154" y="1309"/>
                    <a:pt x="2181" y="1291"/>
                    <a:pt x="2190" y="1266"/>
                  </a:cubicBezTo>
                  <a:cubicBezTo>
                    <a:pt x="2222" y="1166"/>
                    <a:pt x="2252" y="1013"/>
                    <a:pt x="2276" y="903"/>
                  </a:cubicBezTo>
                  <a:cubicBezTo>
                    <a:pt x="2270" y="784"/>
                    <a:pt x="2270" y="662"/>
                    <a:pt x="2255" y="543"/>
                  </a:cubicBezTo>
                  <a:cubicBezTo>
                    <a:pt x="2234" y="387"/>
                    <a:pt x="2222" y="433"/>
                    <a:pt x="2145" y="338"/>
                  </a:cubicBezTo>
                  <a:cubicBezTo>
                    <a:pt x="1935" y="82"/>
                    <a:pt x="1677" y="73"/>
                    <a:pt x="1378" y="0"/>
                  </a:cubicBezTo>
                  <a:cubicBezTo>
                    <a:pt x="1096" y="12"/>
                    <a:pt x="871" y="18"/>
                    <a:pt x="607" y="91"/>
                  </a:cubicBezTo>
                  <a:cubicBezTo>
                    <a:pt x="456" y="192"/>
                    <a:pt x="426" y="161"/>
                    <a:pt x="542" y="204"/>
                  </a:cubicBez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540" name="Google Shape;540;p75"/>
          <p:cNvCxnSpPr/>
          <p:nvPr/>
        </p:nvCxnSpPr>
        <p:spPr>
          <a:xfrm>
            <a:off x="5638800" y="2228850"/>
            <a:ext cx="68580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1" name="Google Shape;541;p75"/>
          <p:cNvGrpSpPr/>
          <p:nvPr/>
        </p:nvGrpSpPr>
        <p:grpSpPr>
          <a:xfrm>
            <a:off x="6629400" y="3086100"/>
            <a:ext cx="2286000" cy="1714500"/>
            <a:chOff x="4176" y="2592"/>
            <a:chExt cx="1440" cy="1440"/>
          </a:xfrm>
        </p:grpSpPr>
        <p:pic>
          <p:nvPicPr>
            <p:cNvPr id="542" name="Google Shape;542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76" y="2784"/>
              <a:ext cx="1440" cy="12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3" name="Google Shape;543;p75"/>
            <p:cNvCxnSpPr/>
            <p:nvPr/>
          </p:nvCxnSpPr>
          <p:spPr>
            <a:xfrm>
              <a:off x="4848" y="2592"/>
              <a:ext cx="1" cy="14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4" name="Google Shape;544;p75"/>
          <p:cNvGrpSpPr/>
          <p:nvPr/>
        </p:nvGrpSpPr>
        <p:grpSpPr>
          <a:xfrm>
            <a:off x="3276600" y="3314700"/>
            <a:ext cx="3201988" cy="1485900"/>
            <a:chOff x="2064" y="2784"/>
            <a:chExt cx="2017" cy="1248"/>
          </a:xfrm>
        </p:grpSpPr>
        <p:grpSp>
          <p:nvGrpSpPr>
            <p:cNvPr id="545" name="Google Shape;545;p75"/>
            <p:cNvGrpSpPr/>
            <p:nvPr/>
          </p:nvGrpSpPr>
          <p:grpSpPr>
            <a:xfrm>
              <a:off x="2064" y="2784"/>
              <a:ext cx="1440" cy="1248"/>
              <a:chOff x="2064" y="2784"/>
              <a:chExt cx="1440" cy="1248"/>
            </a:xfrm>
          </p:grpSpPr>
          <p:pic>
            <p:nvPicPr>
              <p:cNvPr id="546" name="Google Shape;546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4" y="2784"/>
                <a:ext cx="1440" cy="12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7" name="Google Shape;547;p75"/>
              <p:cNvSpPr/>
              <p:nvPr/>
            </p:nvSpPr>
            <p:spPr>
              <a:xfrm>
                <a:off x="2419" y="2994"/>
                <a:ext cx="488" cy="598"/>
              </a:xfrm>
              <a:custGeom>
                <a:rect b="b" l="l" r="r" t="t"/>
                <a:pathLst>
                  <a:path extrusionOk="0" h="2635" w="2154">
                    <a:moveTo>
                      <a:pt x="588" y="20"/>
                    </a:moveTo>
                    <a:cubicBezTo>
                      <a:pt x="437" y="55"/>
                      <a:pt x="399" y="159"/>
                      <a:pt x="325" y="282"/>
                    </a:cubicBezTo>
                    <a:cubicBezTo>
                      <a:pt x="299" y="326"/>
                      <a:pt x="266" y="367"/>
                      <a:pt x="236" y="411"/>
                    </a:cubicBezTo>
                    <a:cubicBezTo>
                      <a:pt x="221" y="432"/>
                      <a:pt x="192" y="476"/>
                      <a:pt x="192" y="476"/>
                    </a:cubicBezTo>
                    <a:cubicBezTo>
                      <a:pt x="148" y="618"/>
                      <a:pt x="97" y="747"/>
                      <a:pt x="62" y="891"/>
                    </a:cubicBezTo>
                    <a:cubicBezTo>
                      <a:pt x="12" y="1312"/>
                      <a:pt x="0" y="1688"/>
                      <a:pt x="192" y="2067"/>
                    </a:cubicBezTo>
                    <a:cubicBezTo>
                      <a:pt x="233" y="2149"/>
                      <a:pt x="246" y="2187"/>
                      <a:pt x="325" y="2243"/>
                    </a:cubicBezTo>
                    <a:cubicBezTo>
                      <a:pt x="470" y="2455"/>
                      <a:pt x="739" y="2569"/>
                      <a:pt x="982" y="2634"/>
                    </a:cubicBezTo>
                    <a:cubicBezTo>
                      <a:pt x="1165" y="2614"/>
                      <a:pt x="1304" y="2581"/>
                      <a:pt x="1464" y="2502"/>
                    </a:cubicBezTo>
                    <a:cubicBezTo>
                      <a:pt x="1588" y="2319"/>
                      <a:pt x="1688" y="2208"/>
                      <a:pt x="1880" y="2090"/>
                    </a:cubicBezTo>
                    <a:cubicBezTo>
                      <a:pt x="1952" y="1981"/>
                      <a:pt x="1987" y="1902"/>
                      <a:pt x="2034" y="1785"/>
                    </a:cubicBezTo>
                    <a:cubicBezTo>
                      <a:pt x="2052" y="1744"/>
                      <a:pt x="2061" y="1700"/>
                      <a:pt x="2076" y="1656"/>
                    </a:cubicBezTo>
                    <a:cubicBezTo>
                      <a:pt x="2084" y="1632"/>
                      <a:pt x="2099" y="1588"/>
                      <a:pt x="2099" y="1588"/>
                    </a:cubicBezTo>
                    <a:cubicBezTo>
                      <a:pt x="2129" y="1350"/>
                      <a:pt x="2153" y="1076"/>
                      <a:pt x="2011" y="870"/>
                    </a:cubicBezTo>
                    <a:cubicBezTo>
                      <a:pt x="1948" y="680"/>
                      <a:pt x="1836" y="518"/>
                      <a:pt x="1682" y="391"/>
                    </a:cubicBezTo>
                    <a:cubicBezTo>
                      <a:pt x="1626" y="344"/>
                      <a:pt x="1567" y="303"/>
                      <a:pt x="1508" y="259"/>
                    </a:cubicBezTo>
                    <a:cubicBezTo>
                      <a:pt x="1466" y="226"/>
                      <a:pt x="1374" y="173"/>
                      <a:pt x="1374" y="173"/>
                    </a:cubicBezTo>
                    <a:cubicBezTo>
                      <a:pt x="1265" y="0"/>
                      <a:pt x="1059" y="15"/>
                      <a:pt x="872" y="0"/>
                    </a:cubicBezTo>
                    <a:cubicBezTo>
                      <a:pt x="783" y="5"/>
                      <a:pt x="697" y="9"/>
                      <a:pt x="609" y="20"/>
                    </a:cubicBezTo>
                    <a:cubicBezTo>
                      <a:pt x="585" y="23"/>
                      <a:pt x="567" y="41"/>
                      <a:pt x="544" y="41"/>
                    </a:cubicBezTo>
                    <a:cubicBezTo>
                      <a:pt x="526" y="41"/>
                      <a:pt x="573" y="26"/>
                      <a:pt x="588" y="20"/>
                    </a:cubicBezTo>
                  </a:path>
                </a:pathLst>
              </a:custGeom>
              <a:noFill/>
              <a:ln cap="flat" cmpd="sng" w="190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8" name="Google Shape;548;p75"/>
              <p:cNvSpPr/>
              <p:nvPr/>
            </p:nvSpPr>
            <p:spPr>
              <a:xfrm>
                <a:off x="2722" y="3236"/>
                <a:ext cx="538" cy="593"/>
              </a:xfrm>
              <a:custGeom>
                <a:rect b="b" l="l" r="r" t="t"/>
                <a:pathLst>
                  <a:path extrusionOk="0" h="2614" w="2373">
                    <a:moveTo>
                      <a:pt x="1508" y="129"/>
                    </a:moveTo>
                    <a:cubicBezTo>
                      <a:pt x="1345" y="234"/>
                      <a:pt x="1248" y="390"/>
                      <a:pt x="1112" y="520"/>
                    </a:cubicBezTo>
                    <a:cubicBezTo>
                      <a:pt x="1022" y="693"/>
                      <a:pt x="881" y="801"/>
                      <a:pt x="697" y="869"/>
                    </a:cubicBezTo>
                    <a:cubicBezTo>
                      <a:pt x="683" y="889"/>
                      <a:pt x="671" y="916"/>
                      <a:pt x="653" y="933"/>
                    </a:cubicBezTo>
                    <a:cubicBezTo>
                      <a:pt x="636" y="951"/>
                      <a:pt x="606" y="957"/>
                      <a:pt x="588" y="977"/>
                    </a:cubicBezTo>
                    <a:cubicBezTo>
                      <a:pt x="573" y="995"/>
                      <a:pt x="576" y="1021"/>
                      <a:pt x="565" y="1042"/>
                    </a:cubicBezTo>
                    <a:cubicBezTo>
                      <a:pt x="546" y="1075"/>
                      <a:pt x="520" y="1101"/>
                      <a:pt x="500" y="1131"/>
                    </a:cubicBezTo>
                    <a:cubicBezTo>
                      <a:pt x="461" y="1239"/>
                      <a:pt x="458" y="1360"/>
                      <a:pt x="390" y="1457"/>
                    </a:cubicBezTo>
                    <a:cubicBezTo>
                      <a:pt x="372" y="1480"/>
                      <a:pt x="343" y="1498"/>
                      <a:pt x="325" y="1521"/>
                    </a:cubicBezTo>
                    <a:cubicBezTo>
                      <a:pt x="292" y="1563"/>
                      <a:pt x="236" y="1651"/>
                      <a:pt x="236" y="1651"/>
                    </a:cubicBezTo>
                    <a:cubicBezTo>
                      <a:pt x="201" y="1769"/>
                      <a:pt x="230" y="1698"/>
                      <a:pt x="127" y="1848"/>
                    </a:cubicBezTo>
                    <a:cubicBezTo>
                      <a:pt x="83" y="1913"/>
                      <a:pt x="65" y="1992"/>
                      <a:pt x="38" y="2065"/>
                    </a:cubicBezTo>
                    <a:cubicBezTo>
                      <a:pt x="44" y="2136"/>
                      <a:pt x="0" y="2386"/>
                      <a:pt x="106" y="2480"/>
                    </a:cubicBezTo>
                    <a:cubicBezTo>
                      <a:pt x="145" y="2516"/>
                      <a:pt x="192" y="2539"/>
                      <a:pt x="236" y="2568"/>
                    </a:cubicBezTo>
                    <a:cubicBezTo>
                      <a:pt x="275" y="2595"/>
                      <a:pt x="366" y="2610"/>
                      <a:pt x="366" y="2610"/>
                    </a:cubicBezTo>
                    <a:cubicBezTo>
                      <a:pt x="494" y="2604"/>
                      <a:pt x="848" y="2613"/>
                      <a:pt x="1047" y="2568"/>
                    </a:cubicBezTo>
                    <a:cubicBezTo>
                      <a:pt x="1212" y="2530"/>
                      <a:pt x="1363" y="2454"/>
                      <a:pt x="1529" y="2416"/>
                    </a:cubicBezTo>
                    <a:cubicBezTo>
                      <a:pt x="1580" y="2383"/>
                      <a:pt x="1635" y="2363"/>
                      <a:pt x="1683" y="2328"/>
                    </a:cubicBezTo>
                    <a:cubicBezTo>
                      <a:pt x="1813" y="2224"/>
                      <a:pt x="1926" y="2063"/>
                      <a:pt x="1991" y="1913"/>
                    </a:cubicBezTo>
                    <a:cubicBezTo>
                      <a:pt x="2011" y="1863"/>
                      <a:pt x="2026" y="1807"/>
                      <a:pt x="2056" y="1763"/>
                    </a:cubicBezTo>
                    <a:cubicBezTo>
                      <a:pt x="2103" y="1695"/>
                      <a:pt x="2209" y="1565"/>
                      <a:pt x="2209" y="1565"/>
                    </a:cubicBezTo>
                    <a:cubicBezTo>
                      <a:pt x="2236" y="1480"/>
                      <a:pt x="2319" y="1325"/>
                      <a:pt x="2319" y="1325"/>
                    </a:cubicBezTo>
                    <a:cubicBezTo>
                      <a:pt x="2327" y="1289"/>
                      <a:pt x="2360" y="1160"/>
                      <a:pt x="2360" y="1131"/>
                    </a:cubicBezTo>
                    <a:cubicBezTo>
                      <a:pt x="2360" y="775"/>
                      <a:pt x="2372" y="134"/>
                      <a:pt x="1922" y="0"/>
                    </a:cubicBezTo>
                    <a:cubicBezTo>
                      <a:pt x="1769" y="14"/>
                      <a:pt x="1700" y="17"/>
                      <a:pt x="1574" y="64"/>
                    </a:cubicBezTo>
                    <a:cubicBezTo>
                      <a:pt x="1525" y="134"/>
                      <a:pt x="1556" y="129"/>
                      <a:pt x="1508" y="129"/>
                    </a:cubicBezTo>
                  </a:path>
                </a:pathLst>
              </a:custGeom>
              <a:noFill/>
              <a:ln cap="flat" cmpd="sng" w="190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549" name="Google Shape;549;p75"/>
            <p:cNvCxnSpPr/>
            <p:nvPr/>
          </p:nvCxnSpPr>
          <p:spPr>
            <a:xfrm flipH="1">
              <a:off x="3647" y="3216"/>
              <a:ext cx="43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50" name="Google Shape;550;p75"/>
          <p:cNvSpPr/>
          <p:nvPr/>
        </p:nvSpPr>
        <p:spPr>
          <a:xfrm>
            <a:off x="101600" y="1563291"/>
            <a:ext cx="2222500" cy="1493044"/>
          </a:xfrm>
          <a:prstGeom prst="roundRect">
            <a:avLst>
              <a:gd fmla="val 79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75"/>
          <p:cNvSpPr/>
          <p:nvPr/>
        </p:nvSpPr>
        <p:spPr>
          <a:xfrm>
            <a:off x="314325" y="1669256"/>
            <a:ext cx="1906588" cy="1204913"/>
          </a:xfrm>
          <a:prstGeom prst="roundRect">
            <a:avLst>
              <a:gd fmla="val 9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2" name="Google Shape;552;p75"/>
          <p:cNvCxnSpPr/>
          <p:nvPr/>
        </p:nvCxnSpPr>
        <p:spPr>
          <a:xfrm>
            <a:off x="314325" y="2752725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5"/>
          <p:cNvCxnSpPr/>
          <p:nvPr/>
        </p:nvCxnSpPr>
        <p:spPr>
          <a:xfrm>
            <a:off x="314325" y="2632472"/>
            <a:ext cx="1906588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5"/>
          <p:cNvCxnSpPr/>
          <p:nvPr/>
        </p:nvCxnSpPr>
        <p:spPr>
          <a:xfrm>
            <a:off x="314325" y="2511028"/>
            <a:ext cx="1906588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5"/>
          <p:cNvCxnSpPr/>
          <p:nvPr/>
        </p:nvCxnSpPr>
        <p:spPr>
          <a:xfrm>
            <a:off x="314325" y="2390775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75"/>
          <p:cNvCxnSpPr/>
          <p:nvPr/>
        </p:nvCxnSpPr>
        <p:spPr>
          <a:xfrm>
            <a:off x="314325" y="2269331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75"/>
          <p:cNvCxnSpPr/>
          <p:nvPr/>
        </p:nvCxnSpPr>
        <p:spPr>
          <a:xfrm>
            <a:off x="314325" y="2152650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75"/>
          <p:cNvCxnSpPr/>
          <p:nvPr/>
        </p:nvCxnSpPr>
        <p:spPr>
          <a:xfrm>
            <a:off x="314325" y="2032397"/>
            <a:ext cx="1906588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5"/>
          <p:cNvCxnSpPr/>
          <p:nvPr/>
        </p:nvCxnSpPr>
        <p:spPr>
          <a:xfrm>
            <a:off x="314325" y="1910954"/>
            <a:ext cx="1906588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5"/>
          <p:cNvCxnSpPr/>
          <p:nvPr/>
        </p:nvCxnSpPr>
        <p:spPr>
          <a:xfrm>
            <a:off x="314325" y="1790700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5"/>
          <p:cNvCxnSpPr/>
          <p:nvPr/>
        </p:nvCxnSpPr>
        <p:spPr>
          <a:xfrm>
            <a:off x="314325" y="1669256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75"/>
          <p:cNvCxnSpPr/>
          <p:nvPr/>
        </p:nvCxnSpPr>
        <p:spPr>
          <a:xfrm>
            <a:off x="506413" y="1669256"/>
            <a:ext cx="1587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75"/>
          <p:cNvCxnSpPr/>
          <p:nvPr/>
        </p:nvCxnSpPr>
        <p:spPr>
          <a:xfrm>
            <a:off x="692150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75"/>
          <p:cNvCxnSpPr/>
          <p:nvPr/>
        </p:nvCxnSpPr>
        <p:spPr>
          <a:xfrm>
            <a:off x="885825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75"/>
          <p:cNvCxnSpPr/>
          <p:nvPr/>
        </p:nvCxnSpPr>
        <p:spPr>
          <a:xfrm>
            <a:off x="1077913" y="1669256"/>
            <a:ext cx="1587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1270000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5"/>
          <p:cNvCxnSpPr/>
          <p:nvPr/>
        </p:nvCxnSpPr>
        <p:spPr>
          <a:xfrm>
            <a:off x="1457325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75"/>
          <p:cNvCxnSpPr/>
          <p:nvPr/>
        </p:nvCxnSpPr>
        <p:spPr>
          <a:xfrm>
            <a:off x="1649413" y="1669256"/>
            <a:ext cx="1587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75"/>
          <p:cNvCxnSpPr/>
          <p:nvPr/>
        </p:nvCxnSpPr>
        <p:spPr>
          <a:xfrm>
            <a:off x="1841500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75"/>
          <p:cNvCxnSpPr/>
          <p:nvPr/>
        </p:nvCxnSpPr>
        <p:spPr>
          <a:xfrm>
            <a:off x="2028825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2220913" y="1669256"/>
            <a:ext cx="1587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75"/>
          <p:cNvSpPr/>
          <p:nvPr/>
        </p:nvSpPr>
        <p:spPr>
          <a:xfrm>
            <a:off x="314325" y="1669256"/>
            <a:ext cx="1906588" cy="1204913"/>
          </a:xfrm>
          <a:prstGeom prst="roundRect">
            <a:avLst>
              <a:gd fmla="val 9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3" name="Google Shape;573;p75"/>
          <p:cNvCxnSpPr/>
          <p:nvPr/>
        </p:nvCxnSpPr>
        <p:spPr>
          <a:xfrm>
            <a:off x="314325" y="1669256"/>
            <a:ext cx="1588" cy="12049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5"/>
          <p:cNvCxnSpPr/>
          <p:nvPr/>
        </p:nvCxnSpPr>
        <p:spPr>
          <a:xfrm>
            <a:off x="295275" y="2874169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75"/>
          <p:cNvCxnSpPr/>
          <p:nvPr/>
        </p:nvCxnSpPr>
        <p:spPr>
          <a:xfrm>
            <a:off x="295275" y="2752725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5"/>
          <p:cNvCxnSpPr/>
          <p:nvPr/>
        </p:nvCxnSpPr>
        <p:spPr>
          <a:xfrm>
            <a:off x="295275" y="2632472"/>
            <a:ext cx="19050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5"/>
          <p:cNvCxnSpPr/>
          <p:nvPr/>
        </p:nvCxnSpPr>
        <p:spPr>
          <a:xfrm>
            <a:off x="295275" y="2511028"/>
            <a:ext cx="19050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5"/>
          <p:cNvCxnSpPr/>
          <p:nvPr/>
        </p:nvCxnSpPr>
        <p:spPr>
          <a:xfrm>
            <a:off x="295275" y="2390775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5"/>
          <p:cNvCxnSpPr/>
          <p:nvPr/>
        </p:nvCxnSpPr>
        <p:spPr>
          <a:xfrm>
            <a:off x="295275" y="2269331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5"/>
          <p:cNvCxnSpPr/>
          <p:nvPr/>
        </p:nvCxnSpPr>
        <p:spPr>
          <a:xfrm>
            <a:off x="295275" y="2152650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75"/>
          <p:cNvCxnSpPr/>
          <p:nvPr/>
        </p:nvCxnSpPr>
        <p:spPr>
          <a:xfrm>
            <a:off x="295275" y="2032397"/>
            <a:ext cx="19050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75"/>
          <p:cNvCxnSpPr/>
          <p:nvPr/>
        </p:nvCxnSpPr>
        <p:spPr>
          <a:xfrm>
            <a:off x="295275" y="1910954"/>
            <a:ext cx="19050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75"/>
          <p:cNvCxnSpPr/>
          <p:nvPr/>
        </p:nvCxnSpPr>
        <p:spPr>
          <a:xfrm>
            <a:off x="295275" y="1790700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75"/>
          <p:cNvCxnSpPr/>
          <p:nvPr/>
        </p:nvCxnSpPr>
        <p:spPr>
          <a:xfrm>
            <a:off x="295275" y="1669256"/>
            <a:ext cx="1905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75"/>
          <p:cNvCxnSpPr/>
          <p:nvPr/>
        </p:nvCxnSpPr>
        <p:spPr>
          <a:xfrm>
            <a:off x="314325" y="2874169"/>
            <a:ext cx="1906588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75"/>
          <p:cNvCxnSpPr/>
          <p:nvPr/>
        </p:nvCxnSpPr>
        <p:spPr>
          <a:xfrm flipH="1" rot="10800000">
            <a:off x="314325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75"/>
          <p:cNvCxnSpPr/>
          <p:nvPr/>
        </p:nvCxnSpPr>
        <p:spPr>
          <a:xfrm flipH="1" rot="10800000">
            <a:off x="506413" y="2872978"/>
            <a:ext cx="1587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75"/>
          <p:cNvCxnSpPr/>
          <p:nvPr/>
        </p:nvCxnSpPr>
        <p:spPr>
          <a:xfrm flipH="1" rot="10800000">
            <a:off x="692150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75"/>
          <p:cNvCxnSpPr/>
          <p:nvPr/>
        </p:nvCxnSpPr>
        <p:spPr>
          <a:xfrm flipH="1" rot="10800000">
            <a:off x="885825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75"/>
          <p:cNvCxnSpPr/>
          <p:nvPr/>
        </p:nvCxnSpPr>
        <p:spPr>
          <a:xfrm flipH="1" rot="10800000">
            <a:off x="1077913" y="2872978"/>
            <a:ext cx="1587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75"/>
          <p:cNvCxnSpPr/>
          <p:nvPr/>
        </p:nvCxnSpPr>
        <p:spPr>
          <a:xfrm flipH="1" rot="10800000">
            <a:off x="1270000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5"/>
          <p:cNvCxnSpPr/>
          <p:nvPr/>
        </p:nvCxnSpPr>
        <p:spPr>
          <a:xfrm flipH="1" rot="10800000">
            <a:off x="1457325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75"/>
          <p:cNvCxnSpPr/>
          <p:nvPr/>
        </p:nvCxnSpPr>
        <p:spPr>
          <a:xfrm flipH="1" rot="10800000">
            <a:off x="1649413" y="2872978"/>
            <a:ext cx="1587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75"/>
          <p:cNvCxnSpPr/>
          <p:nvPr/>
        </p:nvCxnSpPr>
        <p:spPr>
          <a:xfrm flipH="1" rot="10800000">
            <a:off x="1841500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75"/>
          <p:cNvCxnSpPr/>
          <p:nvPr/>
        </p:nvCxnSpPr>
        <p:spPr>
          <a:xfrm flipH="1" rot="10800000">
            <a:off x="2028825" y="2872978"/>
            <a:ext cx="1588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5"/>
          <p:cNvCxnSpPr/>
          <p:nvPr/>
        </p:nvCxnSpPr>
        <p:spPr>
          <a:xfrm flipH="1" rot="10800000">
            <a:off x="2220913" y="2872978"/>
            <a:ext cx="1587" cy="1785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75"/>
          <p:cNvSpPr/>
          <p:nvPr/>
        </p:nvSpPr>
        <p:spPr>
          <a:xfrm>
            <a:off x="839788" y="2118122"/>
            <a:ext cx="90487" cy="70247"/>
          </a:xfrm>
          <a:custGeom>
            <a:rect b="b" l="l" r="r" t="t"/>
            <a:pathLst>
              <a:path extrusionOk="0" h="262" w="253">
                <a:moveTo>
                  <a:pt x="128" y="0"/>
                </a:moveTo>
                <a:lnTo>
                  <a:pt x="252" y="128"/>
                </a:lnTo>
                <a:lnTo>
                  <a:pt x="128" y="261"/>
                </a:lnTo>
                <a:lnTo>
                  <a:pt x="0" y="128"/>
                </a:lnTo>
                <a:lnTo>
                  <a:pt x="128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75"/>
          <p:cNvSpPr/>
          <p:nvPr/>
        </p:nvSpPr>
        <p:spPr>
          <a:xfrm>
            <a:off x="1604963" y="2476500"/>
            <a:ext cx="88900" cy="70247"/>
          </a:xfrm>
          <a:custGeom>
            <a:rect b="b" l="l" r="r" t="t"/>
            <a:pathLst>
              <a:path extrusionOk="0" h="262" w="249">
                <a:moveTo>
                  <a:pt x="124" y="0"/>
                </a:moveTo>
                <a:lnTo>
                  <a:pt x="248" y="128"/>
                </a:lnTo>
                <a:lnTo>
                  <a:pt x="124" y="261"/>
                </a:lnTo>
                <a:lnTo>
                  <a:pt x="0" y="128"/>
                </a:lnTo>
                <a:lnTo>
                  <a:pt x="124" y="0"/>
                </a:lnTo>
              </a:path>
            </a:pathLst>
          </a:custGeom>
          <a:solidFill>
            <a:srgbClr val="000080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75"/>
          <p:cNvSpPr/>
          <p:nvPr/>
        </p:nvSpPr>
        <p:spPr>
          <a:xfrm>
            <a:off x="1033463" y="1996679"/>
            <a:ext cx="88900" cy="70247"/>
          </a:xfrm>
          <a:custGeom>
            <a:rect b="b" l="l" r="r" t="t"/>
            <a:pathLst>
              <a:path extrusionOk="0" h="262" w="249">
                <a:moveTo>
                  <a:pt x="124" y="0"/>
                </a:moveTo>
                <a:lnTo>
                  <a:pt x="248" y="132"/>
                </a:lnTo>
                <a:lnTo>
                  <a:pt x="124" y="261"/>
                </a:lnTo>
                <a:lnTo>
                  <a:pt x="0" y="132"/>
                </a:lnTo>
                <a:lnTo>
                  <a:pt x="124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75"/>
          <p:cNvSpPr/>
          <p:nvPr/>
        </p:nvSpPr>
        <p:spPr>
          <a:xfrm>
            <a:off x="839788" y="1876425"/>
            <a:ext cx="90487" cy="70247"/>
          </a:xfrm>
          <a:custGeom>
            <a:rect b="b" l="l" r="r" t="t"/>
            <a:pathLst>
              <a:path extrusionOk="0" h="262" w="253">
                <a:moveTo>
                  <a:pt x="128" y="0"/>
                </a:moveTo>
                <a:lnTo>
                  <a:pt x="252" y="128"/>
                </a:lnTo>
                <a:lnTo>
                  <a:pt x="128" y="261"/>
                </a:lnTo>
                <a:lnTo>
                  <a:pt x="0" y="128"/>
                </a:lnTo>
                <a:lnTo>
                  <a:pt x="128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75"/>
          <p:cNvSpPr/>
          <p:nvPr/>
        </p:nvSpPr>
        <p:spPr>
          <a:xfrm>
            <a:off x="1797050" y="2238375"/>
            <a:ext cx="90488" cy="72628"/>
          </a:xfrm>
          <a:custGeom>
            <a:rect b="b" l="l" r="r" t="t"/>
            <a:pathLst>
              <a:path extrusionOk="0" h="267" w="253">
                <a:moveTo>
                  <a:pt x="123" y="0"/>
                </a:moveTo>
                <a:lnTo>
                  <a:pt x="252" y="133"/>
                </a:lnTo>
                <a:lnTo>
                  <a:pt x="123" y="266"/>
                </a:lnTo>
                <a:lnTo>
                  <a:pt x="0" y="133"/>
                </a:lnTo>
                <a:lnTo>
                  <a:pt x="123" y="0"/>
                </a:lnTo>
              </a:path>
            </a:pathLst>
          </a:custGeom>
          <a:solidFill>
            <a:srgbClr val="000080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75"/>
          <p:cNvSpPr/>
          <p:nvPr/>
        </p:nvSpPr>
        <p:spPr>
          <a:xfrm>
            <a:off x="1033463" y="2238375"/>
            <a:ext cx="88900" cy="72628"/>
          </a:xfrm>
          <a:custGeom>
            <a:rect b="b" l="l" r="r" t="t"/>
            <a:pathLst>
              <a:path extrusionOk="0" h="267" w="249">
                <a:moveTo>
                  <a:pt x="124" y="0"/>
                </a:moveTo>
                <a:lnTo>
                  <a:pt x="248" y="133"/>
                </a:lnTo>
                <a:lnTo>
                  <a:pt x="124" y="266"/>
                </a:lnTo>
                <a:lnTo>
                  <a:pt x="0" y="133"/>
                </a:lnTo>
                <a:lnTo>
                  <a:pt x="124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75"/>
          <p:cNvSpPr/>
          <p:nvPr/>
        </p:nvSpPr>
        <p:spPr>
          <a:xfrm>
            <a:off x="1225550" y="2718197"/>
            <a:ext cx="92075" cy="71438"/>
          </a:xfrm>
          <a:custGeom>
            <a:rect b="b" l="l" r="r" t="t"/>
            <a:pathLst>
              <a:path extrusionOk="0" h="263" w="254">
                <a:moveTo>
                  <a:pt x="124" y="0"/>
                </a:moveTo>
                <a:lnTo>
                  <a:pt x="253" y="128"/>
                </a:lnTo>
                <a:lnTo>
                  <a:pt x="124" y="262"/>
                </a:lnTo>
                <a:lnTo>
                  <a:pt x="0" y="128"/>
                </a:lnTo>
                <a:lnTo>
                  <a:pt x="124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75"/>
          <p:cNvSpPr/>
          <p:nvPr/>
        </p:nvSpPr>
        <p:spPr>
          <a:xfrm>
            <a:off x="1225550" y="2238375"/>
            <a:ext cx="92075" cy="72628"/>
          </a:xfrm>
          <a:custGeom>
            <a:rect b="b" l="l" r="r" t="t"/>
            <a:pathLst>
              <a:path extrusionOk="0" h="267" w="254">
                <a:moveTo>
                  <a:pt x="124" y="0"/>
                </a:moveTo>
                <a:lnTo>
                  <a:pt x="253" y="133"/>
                </a:lnTo>
                <a:lnTo>
                  <a:pt x="124" y="266"/>
                </a:lnTo>
                <a:lnTo>
                  <a:pt x="0" y="133"/>
                </a:lnTo>
                <a:lnTo>
                  <a:pt x="124" y="0"/>
                </a:lnTo>
              </a:path>
            </a:pathLst>
          </a:custGeom>
          <a:solidFill>
            <a:srgbClr val="000080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75"/>
          <p:cNvSpPr/>
          <p:nvPr/>
        </p:nvSpPr>
        <p:spPr>
          <a:xfrm>
            <a:off x="223838" y="2838450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606" name="Google Shape;606;p75"/>
          <p:cNvSpPr/>
          <p:nvPr/>
        </p:nvSpPr>
        <p:spPr>
          <a:xfrm>
            <a:off x="223838" y="2718197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07" name="Google Shape;607;p75"/>
          <p:cNvSpPr/>
          <p:nvPr/>
        </p:nvSpPr>
        <p:spPr>
          <a:xfrm>
            <a:off x="223838" y="259675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08" name="Google Shape;608;p75"/>
          <p:cNvSpPr/>
          <p:nvPr/>
        </p:nvSpPr>
        <p:spPr>
          <a:xfrm>
            <a:off x="223838" y="2476500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09" name="Google Shape;609;p75"/>
          <p:cNvSpPr/>
          <p:nvPr/>
        </p:nvSpPr>
        <p:spPr>
          <a:xfrm>
            <a:off x="223838" y="2355056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10" name="Google Shape;610;p75"/>
          <p:cNvSpPr/>
          <p:nvPr/>
        </p:nvSpPr>
        <p:spPr>
          <a:xfrm>
            <a:off x="223838" y="22336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11" name="Google Shape;611;p75"/>
          <p:cNvSpPr/>
          <p:nvPr/>
        </p:nvSpPr>
        <p:spPr>
          <a:xfrm>
            <a:off x="223838" y="2118122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12" name="Google Shape;612;p75"/>
          <p:cNvSpPr/>
          <p:nvPr/>
        </p:nvSpPr>
        <p:spPr>
          <a:xfrm>
            <a:off x="223838" y="1996679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13" name="Google Shape;613;p75"/>
          <p:cNvSpPr/>
          <p:nvPr/>
        </p:nvSpPr>
        <p:spPr>
          <a:xfrm>
            <a:off x="223838" y="1876425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614" name="Google Shape;614;p75"/>
          <p:cNvSpPr/>
          <p:nvPr/>
        </p:nvSpPr>
        <p:spPr>
          <a:xfrm>
            <a:off x="223838" y="1754981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615" name="Google Shape;615;p75"/>
          <p:cNvSpPr/>
          <p:nvPr/>
        </p:nvSpPr>
        <p:spPr>
          <a:xfrm>
            <a:off x="185738" y="1633538"/>
            <a:ext cx="115887" cy="76200"/>
          </a:xfrm>
          <a:prstGeom prst="roundRect">
            <a:avLst>
              <a:gd fmla="val 1560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295275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617" name="Google Shape;617;p75"/>
          <p:cNvSpPr/>
          <p:nvPr/>
        </p:nvSpPr>
        <p:spPr>
          <a:xfrm>
            <a:off x="487363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18" name="Google Shape;618;p75"/>
          <p:cNvSpPr/>
          <p:nvPr/>
        </p:nvSpPr>
        <p:spPr>
          <a:xfrm>
            <a:off x="673100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19" name="Google Shape;619;p75"/>
          <p:cNvSpPr/>
          <p:nvPr/>
        </p:nvSpPr>
        <p:spPr>
          <a:xfrm>
            <a:off x="866775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20" name="Google Shape;620;p75"/>
          <p:cNvSpPr/>
          <p:nvPr/>
        </p:nvSpPr>
        <p:spPr>
          <a:xfrm>
            <a:off x="1058863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21" name="Google Shape;621;p75"/>
          <p:cNvSpPr/>
          <p:nvPr/>
        </p:nvSpPr>
        <p:spPr>
          <a:xfrm>
            <a:off x="1250950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22" name="Google Shape;622;p75"/>
          <p:cNvSpPr/>
          <p:nvPr/>
        </p:nvSpPr>
        <p:spPr>
          <a:xfrm>
            <a:off x="1438275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23" name="Google Shape;623;p75"/>
          <p:cNvSpPr/>
          <p:nvPr/>
        </p:nvSpPr>
        <p:spPr>
          <a:xfrm>
            <a:off x="1630363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24" name="Google Shape;624;p75"/>
          <p:cNvSpPr/>
          <p:nvPr/>
        </p:nvSpPr>
        <p:spPr>
          <a:xfrm>
            <a:off x="1822450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625" name="Google Shape;625;p75"/>
          <p:cNvSpPr/>
          <p:nvPr/>
        </p:nvSpPr>
        <p:spPr>
          <a:xfrm>
            <a:off x="2009775" y="2919413"/>
            <a:ext cx="69850" cy="76200"/>
          </a:xfrm>
          <a:prstGeom prst="roundRect">
            <a:avLst>
              <a:gd fmla="val 2269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626" name="Google Shape;626;p75"/>
          <p:cNvSpPr/>
          <p:nvPr/>
        </p:nvSpPr>
        <p:spPr>
          <a:xfrm>
            <a:off x="2182813" y="2919413"/>
            <a:ext cx="115887" cy="76200"/>
          </a:xfrm>
          <a:prstGeom prst="roundRect">
            <a:avLst>
              <a:gd fmla="val 1560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600"/>
              <a:buFont typeface="Times New Roman"/>
              <a:buNone/>
            </a:pPr>
            <a:r>
              <a:rPr lang="en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27" name="Google Shape;627;p75"/>
          <p:cNvSpPr/>
          <p:nvPr/>
        </p:nvSpPr>
        <p:spPr>
          <a:xfrm>
            <a:off x="101600" y="1563291"/>
            <a:ext cx="2222500" cy="1493044"/>
          </a:xfrm>
          <a:prstGeom prst="roundRect">
            <a:avLst>
              <a:gd fmla="val 79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75"/>
          <p:cNvSpPr txBox="1"/>
          <p:nvPr/>
        </p:nvSpPr>
        <p:spPr>
          <a:xfrm>
            <a:off x="228600" y="3429000"/>
            <a:ext cx="1905000" cy="8060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K=2</a:t>
            </a:r>
            <a:endParaRPr/>
          </a:p>
          <a:p>
            <a:pPr indent="0" lvl="0" marL="0" marR="0" rtl="0" algn="l">
              <a:spcBef>
                <a:spcPts val="875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Arbitrarily choose K object as initial cluster center</a:t>
            </a:r>
            <a:endParaRPr/>
          </a:p>
        </p:txBody>
      </p:sp>
      <p:cxnSp>
        <p:nvCxnSpPr>
          <p:cNvPr id="629" name="Google Shape;629;p75"/>
          <p:cNvCxnSpPr/>
          <p:nvPr/>
        </p:nvCxnSpPr>
        <p:spPr>
          <a:xfrm flipH="1" rot="10800000">
            <a:off x="1066800" y="3199210"/>
            <a:ext cx="1588" cy="4024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75"/>
          <p:cNvCxnSpPr/>
          <p:nvPr/>
        </p:nvCxnSpPr>
        <p:spPr>
          <a:xfrm>
            <a:off x="2438400" y="2171700"/>
            <a:ext cx="685800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75"/>
          <p:cNvSpPr txBox="1"/>
          <p:nvPr/>
        </p:nvSpPr>
        <p:spPr>
          <a:xfrm>
            <a:off x="2362200" y="2343150"/>
            <a:ext cx="83820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each objects to most similar center</a:t>
            </a:r>
            <a:endParaRPr/>
          </a:p>
        </p:txBody>
      </p:sp>
      <p:sp>
        <p:nvSpPr>
          <p:cNvPr id="632" name="Google Shape;632;p75"/>
          <p:cNvSpPr txBox="1"/>
          <p:nvPr/>
        </p:nvSpPr>
        <p:spPr>
          <a:xfrm>
            <a:off x="5638800" y="2286000"/>
            <a:ext cx="838200" cy="72271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 the cluster means</a:t>
            </a:r>
            <a:endParaRPr/>
          </a:p>
        </p:txBody>
      </p:sp>
      <p:sp>
        <p:nvSpPr>
          <p:cNvPr id="633" name="Google Shape;633;p75"/>
          <p:cNvSpPr/>
          <p:nvPr/>
        </p:nvSpPr>
        <p:spPr>
          <a:xfrm>
            <a:off x="838200" y="2352675"/>
            <a:ext cx="88900" cy="71437"/>
          </a:xfrm>
          <a:custGeom>
            <a:rect b="b" l="l" r="r" t="t"/>
            <a:pathLst>
              <a:path extrusionOk="0" h="266" w="249">
                <a:moveTo>
                  <a:pt x="124" y="0"/>
                </a:moveTo>
                <a:lnTo>
                  <a:pt x="248" y="132"/>
                </a:lnTo>
                <a:lnTo>
                  <a:pt x="124" y="265"/>
                </a:lnTo>
                <a:lnTo>
                  <a:pt x="0" y="132"/>
                </a:lnTo>
                <a:lnTo>
                  <a:pt x="124" y="0"/>
                </a:lnTo>
              </a:path>
            </a:pathLst>
          </a:custGeom>
          <a:solidFill>
            <a:srgbClr val="00FFFF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75"/>
          <p:cNvSpPr/>
          <p:nvPr/>
        </p:nvSpPr>
        <p:spPr>
          <a:xfrm>
            <a:off x="1600200" y="2228850"/>
            <a:ext cx="88900" cy="70247"/>
          </a:xfrm>
          <a:custGeom>
            <a:rect b="b" l="l" r="r" t="t"/>
            <a:pathLst>
              <a:path extrusionOk="0" h="262" w="249">
                <a:moveTo>
                  <a:pt x="124" y="0"/>
                </a:moveTo>
                <a:lnTo>
                  <a:pt x="248" y="128"/>
                </a:lnTo>
                <a:lnTo>
                  <a:pt x="124" y="261"/>
                </a:lnTo>
                <a:lnTo>
                  <a:pt x="0" y="128"/>
                </a:lnTo>
                <a:lnTo>
                  <a:pt x="124" y="0"/>
                </a:lnTo>
              </a:path>
            </a:pathLst>
          </a:custGeom>
          <a:solidFill>
            <a:srgbClr val="000080"/>
          </a:solidFill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75"/>
          <p:cNvSpPr/>
          <p:nvPr/>
        </p:nvSpPr>
        <p:spPr>
          <a:xfrm>
            <a:off x="457200" y="2449116"/>
            <a:ext cx="84138" cy="65484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75"/>
          <p:cNvSpPr/>
          <p:nvPr/>
        </p:nvSpPr>
        <p:spPr>
          <a:xfrm>
            <a:off x="1973263" y="2334816"/>
            <a:ext cx="84137" cy="65484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Google Shape;637;p75"/>
          <p:cNvSpPr txBox="1"/>
          <p:nvPr/>
        </p:nvSpPr>
        <p:spPr>
          <a:xfrm>
            <a:off x="5638800" y="4000500"/>
            <a:ext cx="838200" cy="72271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Update the cluster means</a:t>
            </a:r>
            <a:endParaRPr/>
          </a:p>
        </p:txBody>
      </p:sp>
      <p:sp>
        <p:nvSpPr>
          <p:cNvPr id="638" name="Google Shape;638;p75"/>
          <p:cNvSpPr txBox="1"/>
          <p:nvPr/>
        </p:nvSpPr>
        <p:spPr>
          <a:xfrm>
            <a:off x="7848600" y="3086100"/>
            <a:ext cx="990600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reassign</a:t>
            </a:r>
            <a:endParaRPr/>
          </a:p>
        </p:txBody>
      </p:sp>
      <p:cxnSp>
        <p:nvCxnSpPr>
          <p:cNvPr id="639" name="Google Shape;639;p75"/>
          <p:cNvCxnSpPr/>
          <p:nvPr/>
        </p:nvCxnSpPr>
        <p:spPr>
          <a:xfrm flipH="1" rot="10800000">
            <a:off x="4267200" y="3084910"/>
            <a:ext cx="1588" cy="1738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75"/>
          <p:cNvSpPr txBox="1"/>
          <p:nvPr/>
        </p:nvSpPr>
        <p:spPr>
          <a:xfrm>
            <a:off x="4419600" y="3086100"/>
            <a:ext cx="990600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400"/>
              <a:buFont typeface="Times New Roman"/>
              <a:buNone/>
            </a:pPr>
            <a:r>
              <a:rPr lang="en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reassign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6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6" name="Google Shape;646;p76"/>
          <p:cNvSpPr txBox="1"/>
          <p:nvPr/>
        </p:nvSpPr>
        <p:spPr>
          <a:xfrm>
            <a:off x="1355725" y="552877"/>
            <a:ext cx="7296150" cy="41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Clustering Example</a:t>
            </a:r>
            <a:r>
              <a:rPr b="1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means1.jpg" id="647" name="Google Shape;64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57300"/>
            <a:ext cx="61436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7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3" name="Google Shape;653;p77"/>
          <p:cNvSpPr txBox="1"/>
          <p:nvPr/>
        </p:nvSpPr>
        <p:spPr>
          <a:xfrm>
            <a:off x="1355725" y="552877"/>
            <a:ext cx="7296150" cy="41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Clustering Example</a:t>
            </a:r>
            <a:r>
              <a:rPr b="1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means2.jpg" id="654" name="Google Shape;6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962025"/>
            <a:ext cx="59721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title"/>
          </p:nvPr>
        </p:nvSpPr>
        <p:spPr>
          <a:xfrm>
            <a:off x="317500" y="678656"/>
            <a:ext cx="8634413" cy="43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sp>
        <p:nvSpPr>
          <p:cNvPr id="169" name="Google Shape;169;p42"/>
          <p:cNvSpPr txBox="1"/>
          <p:nvPr>
            <p:ph idx="1" type="body"/>
          </p:nvPr>
        </p:nvSpPr>
        <p:spPr>
          <a:xfrm>
            <a:off x="328613" y="1456135"/>
            <a:ext cx="8205787" cy="3083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Lets go back to the retail market example. How can we segment our customers with respect to their profiles and shopping behaviour.</a:t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8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1355725" y="552877"/>
            <a:ext cx="7296150" cy="41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Clustering Example</a:t>
            </a:r>
            <a:r>
              <a:rPr b="1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means3.jpg" id="661" name="Google Shape;66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028700"/>
            <a:ext cx="57435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9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7" name="Google Shape;667;p79"/>
          <p:cNvSpPr txBox="1"/>
          <p:nvPr/>
        </p:nvSpPr>
        <p:spPr>
          <a:xfrm>
            <a:off x="1355725" y="552877"/>
            <a:ext cx="7296150" cy="41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Clustering Example</a:t>
            </a:r>
            <a:r>
              <a:rPr b="1" i="0" lang="en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means4.jpg" id="668" name="Google Shape;66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143000"/>
            <a:ext cx="589597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0"/>
          <p:cNvSpPr txBox="1"/>
          <p:nvPr>
            <p:ph type="title"/>
          </p:nvPr>
        </p:nvSpPr>
        <p:spPr>
          <a:xfrm>
            <a:off x="304800" y="678656"/>
            <a:ext cx="86455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 Summary Parameters</a:t>
            </a:r>
            <a:endParaRPr/>
          </a:p>
        </p:txBody>
      </p:sp>
      <p:pic>
        <p:nvPicPr>
          <p:cNvPr descr="dum" id="675" name="Google Shape;67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00150"/>
            <a:ext cx="5657850" cy="264556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0"/>
          <p:cNvSpPr/>
          <p:nvPr/>
        </p:nvSpPr>
        <p:spPr>
          <a:xfrm>
            <a:off x="685800" y="1200150"/>
            <a:ext cx="7543800" cy="2628900"/>
          </a:xfrm>
          <a:prstGeom prst="rect">
            <a:avLst/>
          </a:prstGeom>
          <a:noFill/>
          <a:ln cap="sq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685800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K-Means Example</a:t>
            </a:r>
            <a:endParaRPr/>
          </a:p>
        </p:txBody>
      </p:sp>
      <p:sp>
        <p:nvSpPr>
          <p:cNvPr id="683" name="Google Shape;683;p81"/>
          <p:cNvSpPr txBox="1"/>
          <p:nvPr>
            <p:ph idx="1" type="body"/>
          </p:nvPr>
        </p:nvSpPr>
        <p:spPr>
          <a:xfrm>
            <a:off x="1066800" y="901303"/>
            <a:ext cx="7010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7" lvl="0" marL="3381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Given: {2,4,10,12,3,20,30,11,25}, k=2</a:t>
            </a:r>
            <a:endParaRPr/>
          </a:p>
          <a:p>
            <a:pPr indent="-338137" lvl="0" marL="3381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Randomly assign means: m</a:t>
            </a:r>
            <a:r>
              <a:rPr b="0" baseline="-2500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=3,m</a:t>
            </a:r>
            <a:r>
              <a:rPr b="0" baseline="-2500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=4</a:t>
            </a:r>
            <a:endParaRPr/>
          </a:p>
          <a:p>
            <a:pPr indent="-338137" lvl="0" marL="33813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Solve for the rest ….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9" name="Google Shape;689;p82"/>
          <p:cNvSpPr txBox="1"/>
          <p:nvPr/>
        </p:nvSpPr>
        <p:spPr>
          <a:xfrm>
            <a:off x="1284288" y="478631"/>
            <a:ext cx="74390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sp>
        <p:nvSpPr>
          <p:cNvPr id="690" name="Google Shape;690;p82"/>
          <p:cNvSpPr txBox="1"/>
          <p:nvPr/>
        </p:nvSpPr>
        <p:spPr>
          <a:xfrm>
            <a:off x="609600" y="1200150"/>
            <a:ext cx="8153400" cy="81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lang="en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choose k for k-means clustering?</a:t>
            </a:r>
            <a:endParaRPr/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different k and see how the avg distance to centroid changes as k increases</a:t>
            </a:r>
            <a:endParaRPr b="0" i="1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6" name="Google Shape;696;p83"/>
          <p:cNvSpPr txBox="1"/>
          <p:nvPr/>
        </p:nvSpPr>
        <p:spPr>
          <a:xfrm>
            <a:off x="1284288" y="478631"/>
            <a:ext cx="74390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pic>
        <p:nvPicPr>
          <p:cNvPr descr="kmeans5.jpg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371600"/>
            <a:ext cx="550545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eans6.jpg" id="698" name="Google Shape;69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00400"/>
            <a:ext cx="2648056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4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4" name="Google Shape;704;p84"/>
          <p:cNvSpPr txBox="1"/>
          <p:nvPr/>
        </p:nvSpPr>
        <p:spPr>
          <a:xfrm>
            <a:off x="1284288" y="478631"/>
            <a:ext cx="74390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sp>
        <p:nvSpPr>
          <p:cNvPr id="705" name="Google Shape;705;p84"/>
          <p:cNvSpPr txBox="1"/>
          <p:nvPr/>
        </p:nvSpPr>
        <p:spPr>
          <a:xfrm>
            <a:off x="609600" y="1200150"/>
            <a:ext cx="8153400" cy="164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lang="en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choose the initial k points?</a:t>
            </a:r>
            <a:endParaRPr/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to pick points that are far from each other</a:t>
            </a:r>
            <a:endParaRPr/>
          </a:p>
          <a:p>
            <a:pPr indent="-338138" lvl="2" marL="12525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pick a random point</a:t>
            </a:r>
            <a:endParaRPr/>
          </a:p>
          <a:p>
            <a:pPr indent="-338138" lvl="2" marL="12525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picking a point whose minimum distance to the selected points is farthest</a:t>
            </a:r>
            <a:endParaRPr/>
          </a:p>
          <a:p>
            <a:pPr indent="-338138" lvl="2" marL="12525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until k points are reached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5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1" name="Google Shape;711;p85"/>
          <p:cNvSpPr txBox="1"/>
          <p:nvPr/>
        </p:nvSpPr>
        <p:spPr>
          <a:xfrm>
            <a:off x="1284288" y="478631"/>
            <a:ext cx="74390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sp>
        <p:nvSpPr>
          <p:cNvPr id="712" name="Google Shape;712;p85"/>
          <p:cNvSpPr txBox="1"/>
          <p:nvPr/>
        </p:nvSpPr>
        <p:spPr>
          <a:xfrm>
            <a:off x="609600" y="1200150"/>
            <a:ext cx="8153400" cy="81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lang="en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choose the initial k points?</a:t>
            </a:r>
            <a:endParaRPr/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 a sample set of points and apply an expensive clustering method then pick the k points from each  cluster</a:t>
            </a:r>
            <a:endParaRPr b="0" i="1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6"/>
          <p:cNvSpPr txBox="1"/>
          <p:nvPr>
            <p:ph type="title"/>
          </p:nvPr>
        </p:nvSpPr>
        <p:spPr>
          <a:xfrm>
            <a:off x="606425" y="284560"/>
            <a:ext cx="7931150" cy="70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Variations of the 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 b="1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6"/>
          <p:cNvSpPr txBox="1"/>
          <p:nvPr>
            <p:ph idx="1" type="body"/>
          </p:nvPr>
        </p:nvSpPr>
        <p:spPr>
          <a:xfrm>
            <a:off x="381000" y="1314450"/>
            <a:ext cx="8534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few variants of the </a:t>
            </a:r>
            <a:r>
              <a:rPr b="0" i="1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which differ in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Selection of the initial </a:t>
            </a: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means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Dissimilarity calculations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Strategies to calculate cluster means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7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5" name="Google Shape;725;p87"/>
          <p:cNvSpPr txBox="1"/>
          <p:nvPr/>
        </p:nvSpPr>
        <p:spPr>
          <a:xfrm>
            <a:off x="1284288" y="478631"/>
            <a:ext cx="74390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sp>
        <p:nvSpPr>
          <p:cNvPr id="726" name="Google Shape;726;p87"/>
          <p:cNvSpPr txBox="1"/>
          <p:nvPr/>
        </p:nvSpPr>
        <p:spPr>
          <a:xfrm>
            <a:off x="609600" y="1200150"/>
            <a:ext cx="8153400" cy="183098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lang="en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Complexity of k-means</a:t>
            </a:r>
            <a:endParaRPr/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each round we need to check each point for the closest centroid  which is O(kN)</a:t>
            </a:r>
            <a:endParaRPr/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rounds for the algorithm to converge is not bouned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1" marL="795338" marR="0" rtl="0" algn="l">
              <a:lnSpc>
                <a:spcPct val="1194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tkn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where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# objects,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# clusters, and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# iterations. Normally,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&lt;&lt;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43"/>
          <p:cNvSpPr txBox="1"/>
          <p:nvPr/>
        </p:nvSpPr>
        <p:spPr>
          <a:xfrm>
            <a:off x="1279525" y="107156"/>
            <a:ext cx="7296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Is Good Clustering?</a:t>
            </a:r>
            <a:endParaRPr/>
          </a:p>
        </p:txBody>
      </p:sp>
      <p:sp>
        <p:nvSpPr>
          <p:cNvPr id="176" name="Google Shape;176;p43"/>
          <p:cNvSpPr txBox="1"/>
          <p:nvPr/>
        </p:nvSpPr>
        <p:spPr>
          <a:xfrm>
            <a:off x="533400" y="857250"/>
            <a:ext cx="8305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119291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" sz="2400" u="sng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good clustering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 will produce high quality clusters with</a:t>
            </a:r>
            <a:endParaRPr/>
          </a:p>
          <a:p>
            <a:pPr indent="-28098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0" i="0" lang="en" sz="24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intra-class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similarity</a:t>
            </a:r>
            <a:endParaRPr/>
          </a:p>
          <a:p>
            <a:pPr indent="-280988" lvl="1" marL="738188" marR="0" rtl="0" algn="l">
              <a:lnSpc>
                <a:spcPct val="111000"/>
              </a:lnSpc>
              <a:spcBef>
                <a:spcPts val="60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low </a:t>
            </a:r>
            <a:r>
              <a:rPr b="0" i="0" lang="en" sz="24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inter-class</a:t>
            </a: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similarity </a:t>
            </a:r>
            <a:endParaRPr b="0" i="0" sz="24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75" y="3128963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3800" y="2838450"/>
            <a:ext cx="21526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8"/>
          <p:cNvSpPr txBox="1"/>
          <p:nvPr/>
        </p:nvSpPr>
        <p:spPr>
          <a:xfrm>
            <a:off x="7239000" y="4556522"/>
            <a:ext cx="1905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2" name="Google Shape;732;p88"/>
          <p:cNvSpPr txBox="1"/>
          <p:nvPr/>
        </p:nvSpPr>
        <p:spPr>
          <a:xfrm>
            <a:off x="1284288" y="97631"/>
            <a:ext cx="7439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Comments on the </a:t>
            </a:r>
            <a:r>
              <a:rPr i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  <p:sp>
        <p:nvSpPr>
          <p:cNvPr id="733" name="Google Shape;733;p88"/>
          <p:cNvSpPr txBox="1"/>
          <p:nvPr/>
        </p:nvSpPr>
        <p:spPr>
          <a:xfrm>
            <a:off x="609600" y="819150"/>
            <a:ext cx="81534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63538" lvl="0" marL="338138" marR="0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lang="en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Strength: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Relatively efficient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tkn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where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# objects,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# clusters, and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# iterations. Normally,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&lt;&lt;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/>
          </a:p>
          <a:p>
            <a:pPr indent="-260350" lvl="2" marL="1143000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0099CC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Comparing: PAM: O(k(n-k)</a:t>
            </a:r>
            <a:r>
              <a:rPr b="0" baseline="3000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), CLARA: O(ks</a:t>
            </a:r>
            <a:r>
              <a:rPr b="0" baseline="3000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+ k(n-k))</a:t>
            </a:r>
            <a:endParaRPr sz="1800"/>
          </a:p>
          <a:p>
            <a:pPr indent="-363538" lvl="0" marL="33813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lang="en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Comment: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Often terminates at a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optimum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optimum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may be found using techniques such as: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deterministic annealing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genetic algorithms</a:t>
            </a:r>
            <a:endParaRPr sz="1800"/>
          </a:p>
          <a:p>
            <a:pPr indent="-363538" lvl="0" marL="33813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lang="en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</a:t>
            </a:r>
            <a:endParaRPr sz="1800"/>
          </a:p>
          <a:p>
            <a:pPr indent="-312738" lvl="1" marL="73818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Applicable only when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is defined, then what about categorical data?</a:t>
            </a:r>
            <a:endParaRPr sz="1800"/>
          </a:p>
          <a:p>
            <a:pPr indent="-312738" lvl="1" marL="73818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Need to specify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k, 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 of clusters, in advance</a:t>
            </a:r>
            <a:endParaRPr sz="1800"/>
          </a:p>
          <a:p>
            <a:pPr indent="-312738" lvl="1" marL="73818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Unable to handle noisy data and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endParaRPr sz="1800"/>
          </a:p>
          <a:p>
            <a:pPr indent="-312738" lvl="1" marL="738188" marR="0" rtl="0" algn="l">
              <a:lnSpc>
                <a:spcPct val="111000"/>
              </a:lnSpc>
              <a:spcBef>
                <a:spcPts val="50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Not suitable to discover clusters with </a:t>
            </a:r>
            <a:r>
              <a:rPr b="0" i="1" lang="en" sz="18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non-convex shapes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9"/>
          <p:cNvSpPr txBox="1"/>
          <p:nvPr>
            <p:ph type="title"/>
          </p:nvPr>
        </p:nvSpPr>
        <p:spPr>
          <a:xfrm>
            <a:off x="606425" y="284560"/>
            <a:ext cx="7931150" cy="70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Variations of the 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 b="1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9"/>
          <p:cNvSpPr txBox="1"/>
          <p:nvPr>
            <p:ph idx="1" type="body"/>
          </p:nvPr>
        </p:nvSpPr>
        <p:spPr>
          <a:xfrm>
            <a:off x="381000" y="1314450"/>
            <a:ext cx="8534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Handling categorical data: </a:t>
            </a:r>
            <a:r>
              <a:rPr b="0" i="1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k-modes</a:t>
            </a: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(Huang’98)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Replacing means of clusters with </a:t>
            </a:r>
            <a:r>
              <a:rPr b="0" i="0" lang="en" sz="20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modes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Using new dissimilarity measures to deal with categorical objects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Using a </a:t>
            </a:r>
            <a:r>
              <a:rPr b="0" i="0" lang="en" sz="20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-based method to update modes of clusters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mixture of categorical and numerical data: </a:t>
            </a: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k-prototype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"/>
          <p:cNvSpPr txBox="1"/>
          <p:nvPr>
            <p:ph type="title"/>
          </p:nvPr>
        </p:nvSpPr>
        <p:spPr>
          <a:xfrm>
            <a:off x="606425" y="284560"/>
            <a:ext cx="7931150" cy="70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Variations of the 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 b="1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0"/>
          <p:cNvSpPr txBox="1"/>
          <p:nvPr>
            <p:ph idx="1" type="body"/>
          </p:nvPr>
        </p:nvSpPr>
        <p:spPr>
          <a:xfrm>
            <a:off x="381000" y="1314450"/>
            <a:ext cx="8534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Expectation Maximization 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Each object is assigned to each cluster according to a weight representing its probability of membership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No strict boundaries between clusters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New means are computed based on weighted measures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"/>
          <p:cNvSpPr txBox="1"/>
          <p:nvPr>
            <p:ph type="title"/>
          </p:nvPr>
        </p:nvSpPr>
        <p:spPr>
          <a:xfrm>
            <a:off x="317500" y="1452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Some Important Remarks (from scikit-learn)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753" name="Google Shape;753;p91"/>
          <p:cNvSpPr txBox="1"/>
          <p:nvPr>
            <p:ph idx="1" type="body"/>
          </p:nvPr>
        </p:nvSpPr>
        <p:spPr>
          <a:xfrm>
            <a:off x="328625" y="496323"/>
            <a:ext cx="82041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The KMeans algorithm clusters data by trying to separate samples in n groups of equal variance, minimizing a criterion known as the </a:t>
            </a:r>
            <a:r>
              <a:rPr lang="en">
                <a:solidFill>
                  <a:srgbClr val="0000FF"/>
                </a:solidFill>
              </a:rPr>
              <a:t>inertia</a:t>
            </a:r>
            <a:r>
              <a:rPr lang="en">
                <a:solidFill>
                  <a:srgbClr val="000000"/>
                </a:solidFill>
              </a:rPr>
              <a:t> or within-cluster sum-of-squares.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It suffers from various </a:t>
            </a:r>
            <a:r>
              <a:rPr lang="en">
                <a:solidFill>
                  <a:srgbClr val="980000"/>
                </a:solidFill>
              </a:rPr>
              <a:t>drawbacks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02894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Char char="■"/>
            </a:pPr>
            <a:r>
              <a:rPr lang="en">
                <a:solidFill>
                  <a:srgbClr val="000000"/>
                </a:solidFill>
              </a:rPr>
              <a:t>Inertia makes the assumption that clusters are convex and isotropic, which is not always the case. It responds poorly to elongated clusters, or manifolds with irregular shapes.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2894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Char char="■"/>
            </a:pPr>
            <a:r>
              <a:rPr lang="en">
                <a:solidFill>
                  <a:srgbClr val="000000"/>
                </a:solidFill>
              </a:rPr>
              <a:t>Inertia is not a normalized metric: we just know that lower values are better and zero is optimal. But in very high-dimensional spaces, Euclidean distances tend to become inflated ( “</a:t>
            </a:r>
            <a:r>
              <a:rPr lang="en">
                <a:solidFill>
                  <a:srgbClr val="980000"/>
                </a:solidFill>
              </a:rPr>
              <a:t>curse of dimensionality</a:t>
            </a:r>
            <a:r>
              <a:rPr lang="en">
                <a:solidFill>
                  <a:srgbClr val="000000"/>
                </a:solidFill>
              </a:rPr>
              <a:t>”). Running a dimensionality reduction algorithm such as PCA prior to k-means clustering can alleviate this problem and speed up the computations.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2"/>
          <p:cNvSpPr txBox="1"/>
          <p:nvPr>
            <p:ph type="title"/>
          </p:nvPr>
        </p:nvSpPr>
        <p:spPr>
          <a:xfrm>
            <a:off x="317500" y="1452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Some Important Remarks (from scikit-learn)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759" name="Google Shape;759;p92"/>
          <p:cNvSpPr txBox="1"/>
          <p:nvPr>
            <p:ph idx="1" type="body"/>
          </p:nvPr>
        </p:nvSpPr>
        <p:spPr>
          <a:xfrm>
            <a:off x="328625" y="801123"/>
            <a:ext cx="82041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■"/>
            </a:pPr>
            <a:r>
              <a:rPr lang="en">
                <a:solidFill>
                  <a:srgbClr val="000000"/>
                </a:solidFill>
              </a:rPr>
              <a:t>Given enough time, K-means will always converge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■"/>
            </a:pPr>
            <a:r>
              <a:rPr lang="en">
                <a:solidFill>
                  <a:srgbClr val="000000"/>
                </a:solidFill>
              </a:rPr>
              <a:t>However this may be to a </a:t>
            </a:r>
            <a:r>
              <a:rPr lang="en">
                <a:solidFill>
                  <a:srgbClr val="980000"/>
                </a:solidFill>
              </a:rPr>
              <a:t>local minimum</a:t>
            </a:r>
            <a:r>
              <a:rPr lang="en">
                <a:solidFill>
                  <a:srgbClr val="000000"/>
                </a:solidFill>
              </a:rPr>
              <a:t>. This is highly dependent on the </a:t>
            </a:r>
            <a:r>
              <a:rPr lang="en">
                <a:solidFill>
                  <a:srgbClr val="980000"/>
                </a:solidFill>
              </a:rPr>
              <a:t>initialization of the centroids</a:t>
            </a:r>
            <a:r>
              <a:rPr lang="en">
                <a:solidFill>
                  <a:srgbClr val="000000"/>
                </a:solidFill>
              </a:rPr>
              <a:t>. As a result, the computation is often done several times, with different initializations of the centroids. One method to help address this issue is the </a:t>
            </a:r>
            <a:r>
              <a:rPr lang="en">
                <a:solidFill>
                  <a:srgbClr val="0000FF"/>
                </a:solidFill>
              </a:rPr>
              <a:t>k-means++</a:t>
            </a:r>
            <a:r>
              <a:rPr lang="en">
                <a:solidFill>
                  <a:srgbClr val="000000"/>
                </a:solidFill>
              </a:rPr>
              <a:t> initialization scheme, which has been implemented in scikit-learn (use the </a:t>
            </a:r>
            <a:r>
              <a:rPr lang="en">
                <a:solidFill>
                  <a:srgbClr val="0000FF"/>
                </a:solidFill>
              </a:rPr>
              <a:t>init='k-means++'</a:t>
            </a:r>
            <a:r>
              <a:rPr lang="en">
                <a:solidFill>
                  <a:srgbClr val="000000"/>
                </a:solidFill>
              </a:rPr>
              <a:t> parameter). This initializes the centroids to be (generally) distant from each other, leading to probably better results than random initialization, as shown in the reference.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3"/>
          <p:cNvSpPr txBox="1"/>
          <p:nvPr>
            <p:ph type="title"/>
          </p:nvPr>
        </p:nvSpPr>
        <p:spPr>
          <a:xfrm>
            <a:off x="317500" y="1452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Mini-batch K-means </a:t>
            </a:r>
            <a:r>
              <a:rPr lang="en">
                <a:solidFill>
                  <a:srgbClr val="980000"/>
                </a:solidFill>
              </a:rPr>
              <a:t>(from scikit-learn)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765" name="Google Shape;765;p93"/>
          <p:cNvSpPr txBox="1"/>
          <p:nvPr>
            <p:ph idx="1" type="body"/>
          </p:nvPr>
        </p:nvSpPr>
        <p:spPr>
          <a:xfrm>
            <a:off x="328625" y="801123"/>
            <a:ext cx="82041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■"/>
            </a:pPr>
            <a:r>
              <a:rPr lang="en">
                <a:solidFill>
                  <a:srgbClr val="000000"/>
                </a:solidFill>
              </a:rPr>
              <a:t>a variant of the KMeans algorithm which uses </a:t>
            </a:r>
            <a:r>
              <a:rPr lang="en">
                <a:solidFill>
                  <a:srgbClr val="0000FF"/>
                </a:solidFill>
              </a:rPr>
              <a:t>mini-batches</a:t>
            </a:r>
            <a:r>
              <a:rPr lang="en">
                <a:solidFill>
                  <a:srgbClr val="000000"/>
                </a:solidFill>
              </a:rPr>
              <a:t> to reduce the computation time,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Mini-batches are subsets of the input data, randomly sampled in each training iteration. These mini-batches drastically </a:t>
            </a:r>
            <a:r>
              <a:rPr lang="en">
                <a:solidFill>
                  <a:srgbClr val="0000FF"/>
                </a:solidFill>
              </a:rPr>
              <a:t>reduce the amount of computation</a:t>
            </a:r>
            <a:r>
              <a:rPr lang="en">
                <a:solidFill>
                  <a:srgbClr val="000000"/>
                </a:solidFill>
              </a:rPr>
              <a:t> required to converge to a local solution. 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In contrast to other algorithms that reduce the convergence time of k-means, mini-batch k-means produces results that are generally only slightly worse than the standard algorithm.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4"/>
          <p:cNvSpPr txBox="1"/>
          <p:nvPr>
            <p:ph type="title"/>
          </p:nvPr>
        </p:nvSpPr>
        <p:spPr>
          <a:xfrm>
            <a:off x="317500" y="1452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Mini-batch K-means </a:t>
            </a:r>
            <a:r>
              <a:rPr lang="en">
                <a:solidFill>
                  <a:srgbClr val="980000"/>
                </a:solidFill>
              </a:rPr>
              <a:t>(from scikit-learn)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771" name="Google Shape;771;p94"/>
          <p:cNvSpPr txBox="1"/>
          <p:nvPr>
            <p:ph idx="1" type="body"/>
          </p:nvPr>
        </p:nvSpPr>
        <p:spPr>
          <a:xfrm>
            <a:off x="328625" y="801123"/>
            <a:ext cx="82041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In the first step, b samples are drawn randomly from the dataset, to form a mini-batch. These are then assigned to the nearest centroid.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In the second step, the centroids are updated. In contrast to k-means, this is done on a per-sample basis. 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For each sample in the mini-batch, the assigned centroid is updated by taking the streaming average of the sample and all previous samples assigned to that centroid. 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This has the effect of </a:t>
            </a:r>
            <a:r>
              <a:rPr lang="en" sz="1800">
                <a:solidFill>
                  <a:srgbClr val="0000FF"/>
                </a:solidFill>
              </a:rPr>
              <a:t>decreasing the rate of change for a centroid over time</a:t>
            </a:r>
            <a:r>
              <a:rPr lang="en" sz="1800">
                <a:solidFill>
                  <a:srgbClr val="000000"/>
                </a:solidFill>
              </a:rPr>
              <a:t>. These steps are performed until convergence or a predetermined number of iterations is reached.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5"/>
          <p:cNvSpPr txBox="1"/>
          <p:nvPr>
            <p:ph type="title"/>
          </p:nvPr>
        </p:nvSpPr>
        <p:spPr>
          <a:xfrm>
            <a:off x="317500" y="1452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Mini-batch K-means (from scikit-learn)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777" name="Google Shape;777;p95"/>
          <p:cNvSpPr txBox="1"/>
          <p:nvPr>
            <p:ph idx="1" type="body"/>
          </p:nvPr>
        </p:nvSpPr>
        <p:spPr>
          <a:xfrm>
            <a:off x="328625" y="801123"/>
            <a:ext cx="82041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../_images/sphx_glr_plot_mini_batch_kmeans_0011.png" id="778" name="Google Shape;7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25" y="966075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6"/>
          <p:cNvSpPr txBox="1"/>
          <p:nvPr>
            <p:ph type="title"/>
          </p:nvPr>
        </p:nvSpPr>
        <p:spPr>
          <a:xfrm>
            <a:off x="1284288" y="400050"/>
            <a:ext cx="75104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What is the problem of k-Means Method?</a:t>
            </a:r>
            <a:endParaRPr b="0" i="0" sz="40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6"/>
          <p:cNvSpPr txBox="1"/>
          <p:nvPr>
            <p:ph idx="1" type="body"/>
          </p:nvPr>
        </p:nvSpPr>
        <p:spPr>
          <a:xfrm>
            <a:off x="381000" y="1200150"/>
            <a:ext cx="8534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k-means algorithm is sensitive to outliers !</a:t>
            </a:r>
            <a:endParaRPr/>
          </a:p>
          <a:p>
            <a:pPr indent="-280988" lvl="1" marL="738188" marR="0" rtl="0" algn="l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04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Since an object with an extremely large value may substantially distort the distribution of the data.</a:t>
            </a:r>
            <a:endParaRPr/>
          </a:p>
          <a:p>
            <a:pPr indent="-338138" lvl="0" marL="338138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K-Medoids:  Instead of taking the </a:t>
            </a:r>
            <a:r>
              <a:rPr b="1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value of the object in a cluster as a reference point, </a:t>
            </a:r>
            <a:r>
              <a:rPr b="1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can be used, which is the </a:t>
            </a:r>
            <a:r>
              <a:rPr b="1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most centrally located</a:t>
            </a: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object in a cluster. </a:t>
            </a:r>
            <a:endParaRPr/>
          </a:p>
        </p:txBody>
      </p:sp>
      <p:grpSp>
        <p:nvGrpSpPr>
          <p:cNvPr id="786" name="Google Shape;786;p96"/>
          <p:cNvGrpSpPr/>
          <p:nvPr/>
        </p:nvGrpSpPr>
        <p:grpSpPr>
          <a:xfrm>
            <a:off x="2667000" y="3619500"/>
            <a:ext cx="5257800" cy="1323975"/>
            <a:chOff x="1344" y="3072"/>
            <a:chExt cx="3312" cy="1112"/>
          </a:xfrm>
        </p:grpSpPr>
        <p:grpSp>
          <p:nvGrpSpPr>
            <p:cNvPr id="787" name="Google Shape;787;p96"/>
            <p:cNvGrpSpPr/>
            <p:nvPr/>
          </p:nvGrpSpPr>
          <p:grpSpPr>
            <a:xfrm>
              <a:off x="1344" y="3072"/>
              <a:ext cx="1248" cy="1112"/>
              <a:chOff x="1728" y="864"/>
              <a:chExt cx="1396" cy="1208"/>
            </a:xfrm>
          </p:grpSpPr>
          <p:sp>
            <p:nvSpPr>
              <p:cNvPr id="788" name="Google Shape;788;p96"/>
              <p:cNvSpPr/>
              <p:nvPr/>
            </p:nvSpPr>
            <p:spPr>
              <a:xfrm>
                <a:off x="1728" y="8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89" name="Google Shape;789;p96"/>
              <p:cNvSpPr/>
              <p:nvPr/>
            </p:nvSpPr>
            <p:spPr>
              <a:xfrm>
                <a:off x="1861" y="9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790" name="Google Shape;790;p96"/>
              <p:cNvCxnSpPr/>
              <p:nvPr/>
            </p:nvCxnSpPr>
            <p:spPr>
              <a:xfrm>
                <a:off x="1861" y="1828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96"/>
              <p:cNvCxnSpPr/>
              <p:nvPr/>
            </p:nvCxnSpPr>
            <p:spPr>
              <a:xfrm>
                <a:off x="1861" y="173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96"/>
              <p:cNvCxnSpPr/>
              <p:nvPr/>
            </p:nvCxnSpPr>
            <p:spPr>
              <a:xfrm>
                <a:off x="1861" y="1633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96"/>
              <p:cNvCxnSpPr/>
              <p:nvPr/>
            </p:nvCxnSpPr>
            <p:spPr>
              <a:xfrm>
                <a:off x="1861" y="153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96"/>
              <p:cNvCxnSpPr/>
              <p:nvPr/>
            </p:nvCxnSpPr>
            <p:spPr>
              <a:xfrm>
                <a:off x="1861" y="1437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5" name="Google Shape;795;p96"/>
              <p:cNvCxnSpPr/>
              <p:nvPr/>
            </p:nvCxnSpPr>
            <p:spPr>
              <a:xfrm>
                <a:off x="1861" y="134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6" name="Google Shape;796;p96"/>
              <p:cNvCxnSpPr/>
              <p:nvPr/>
            </p:nvCxnSpPr>
            <p:spPr>
              <a:xfrm>
                <a:off x="1861" y="1242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7" name="Google Shape;797;p96"/>
              <p:cNvCxnSpPr/>
              <p:nvPr/>
            </p:nvCxnSpPr>
            <p:spPr>
              <a:xfrm>
                <a:off x="1861" y="114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96"/>
              <p:cNvCxnSpPr/>
              <p:nvPr/>
            </p:nvCxnSpPr>
            <p:spPr>
              <a:xfrm>
                <a:off x="1861" y="1047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96"/>
              <p:cNvCxnSpPr/>
              <p:nvPr/>
            </p:nvCxnSpPr>
            <p:spPr>
              <a:xfrm>
                <a:off x="1861" y="95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96"/>
              <p:cNvCxnSpPr/>
              <p:nvPr/>
            </p:nvCxnSpPr>
            <p:spPr>
              <a:xfrm>
                <a:off x="1981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96"/>
              <p:cNvCxnSpPr/>
              <p:nvPr/>
            </p:nvCxnSpPr>
            <p:spPr>
              <a:xfrm>
                <a:off x="2102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96"/>
              <p:cNvCxnSpPr/>
              <p:nvPr/>
            </p:nvCxnSpPr>
            <p:spPr>
              <a:xfrm>
                <a:off x="2219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3" name="Google Shape;803;p96"/>
              <p:cNvCxnSpPr/>
              <p:nvPr/>
            </p:nvCxnSpPr>
            <p:spPr>
              <a:xfrm>
                <a:off x="2339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4" name="Google Shape;804;p96"/>
              <p:cNvCxnSpPr/>
              <p:nvPr/>
            </p:nvCxnSpPr>
            <p:spPr>
              <a:xfrm>
                <a:off x="2460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5" name="Google Shape;805;p96"/>
              <p:cNvCxnSpPr/>
              <p:nvPr/>
            </p:nvCxnSpPr>
            <p:spPr>
              <a:xfrm>
                <a:off x="2581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6" name="Google Shape;806;p96"/>
              <p:cNvCxnSpPr/>
              <p:nvPr/>
            </p:nvCxnSpPr>
            <p:spPr>
              <a:xfrm>
                <a:off x="2701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7" name="Google Shape;807;p96"/>
              <p:cNvCxnSpPr/>
              <p:nvPr/>
            </p:nvCxnSpPr>
            <p:spPr>
              <a:xfrm>
                <a:off x="2818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8" name="Google Shape;808;p96"/>
              <p:cNvCxnSpPr/>
              <p:nvPr/>
            </p:nvCxnSpPr>
            <p:spPr>
              <a:xfrm>
                <a:off x="2939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96"/>
              <p:cNvCxnSpPr/>
              <p:nvPr/>
            </p:nvCxnSpPr>
            <p:spPr>
              <a:xfrm>
                <a:off x="3059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0" name="Google Shape;810;p96"/>
              <p:cNvSpPr/>
              <p:nvPr/>
            </p:nvSpPr>
            <p:spPr>
              <a:xfrm>
                <a:off x="1861" y="950"/>
                <a:ext cx="1198" cy="975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811" name="Google Shape;811;p96"/>
              <p:cNvCxnSpPr/>
              <p:nvPr/>
            </p:nvCxnSpPr>
            <p:spPr>
              <a:xfrm>
                <a:off x="1861" y="9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96"/>
              <p:cNvCxnSpPr/>
              <p:nvPr/>
            </p:nvCxnSpPr>
            <p:spPr>
              <a:xfrm>
                <a:off x="1849" y="192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" name="Google Shape;813;p96"/>
              <p:cNvCxnSpPr/>
              <p:nvPr/>
            </p:nvCxnSpPr>
            <p:spPr>
              <a:xfrm>
                <a:off x="1849" y="1828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96"/>
              <p:cNvCxnSpPr/>
              <p:nvPr/>
            </p:nvCxnSpPr>
            <p:spPr>
              <a:xfrm>
                <a:off x="1849" y="173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96"/>
              <p:cNvCxnSpPr/>
              <p:nvPr/>
            </p:nvCxnSpPr>
            <p:spPr>
              <a:xfrm>
                <a:off x="1849" y="1633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6" name="Google Shape;816;p96"/>
              <p:cNvCxnSpPr/>
              <p:nvPr/>
            </p:nvCxnSpPr>
            <p:spPr>
              <a:xfrm>
                <a:off x="1849" y="153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7" name="Google Shape;817;p96"/>
              <p:cNvCxnSpPr/>
              <p:nvPr/>
            </p:nvCxnSpPr>
            <p:spPr>
              <a:xfrm>
                <a:off x="1849" y="1437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8" name="Google Shape;818;p96"/>
              <p:cNvCxnSpPr/>
              <p:nvPr/>
            </p:nvCxnSpPr>
            <p:spPr>
              <a:xfrm>
                <a:off x="1849" y="134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9" name="Google Shape;819;p96"/>
              <p:cNvCxnSpPr/>
              <p:nvPr/>
            </p:nvCxnSpPr>
            <p:spPr>
              <a:xfrm>
                <a:off x="1849" y="1242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0" name="Google Shape;820;p96"/>
              <p:cNvCxnSpPr/>
              <p:nvPr/>
            </p:nvCxnSpPr>
            <p:spPr>
              <a:xfrm>
                <a:off x="1849" y="114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1" name="Google Shape;821;p96"/>
              <p:cNvCxnSpPr/>
              <p:nvPr/>
            </p:nvCxnSpPr>
            <p:spPr>
              <a:xfrm>
                <a:off x="1849" y="1047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2" name="Google Shape;822;p96"/>
              <p:cNvCxnSpPr/>
              <p:nvPr/>
            </p:nvCxnSpPr>
            <p:spPr>
              <a:xfrm>
                <a:off x="1849" y="95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3" name="Google Shape;823;p96"/>
              <p:cNvCxnSpPr/>
              <p:nvPr/>
            </p:nvCxnSpPr>
            <p:spPr>
              <a:xfrm>
                <a:off x="1861" y="192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4" name="Google Shape;824;p96"/>
              <p:cNvCxnSpPr/>
              <p:nvPr/>
            </p:nvCxnSpPr>
            <p:spPr>
              <a:xfrm flipH="1" rot="10800000">
                <a:off x="1861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5" name="Google Shape;825;p96"/>
              <p:cNvCxnSpPr/>
              <p:nvPr/>
            </p:nvCxnSpPr>
            <p:spPr>
              <a:xfrm flipH="1" rot="10800000">
                <a:off x="1981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6" name="Google Shape;826;p96"/>
              <p:cNvCxnSpPr/>
              <p:nvPr/>
            </p:nvCxnSpPr>
            <p:spPr>
              <a:xfrm flipH="1" rot="10800000">
                <a:off x="2102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7" name="Google Shape;827;p96"/>
              <p:cNvCxnSpPr/>
              <p:nvPr/>
            </p:nvCxnSpPr>
            <p:spPr>
              <a:xfrm flipH="1" rot="10800000">
                <a:off x="2219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8" name="Google Shape;828;p96"/>
              <p:cNvCxnSpPr/>
              <p:nvPr/>
            </p:nvCxnSpPr>
            <p:spPr>
              <a:xfrm flipH="1" rot="10800000">
                <a:off x="2339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9" name="Google Shape;829;p96"/>
              <p:cNvCxnSpPr/>
              <p:nvPr/>
            </p:nvCxnSpPr>
            <p:spPr>
              <a:xfrm flipH="1" rot="10800000">
                <a:off x="2460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0" name="Google Shape;830;p96"/>
              <p:cNvCxnSpPr/>
              <p:nvPr/>
            </p:nvCxnSpPr>
            <p:spPr>
              <a:xfrm flipH="1" rot="10800000">
                <a:off x="2581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1" name="Google Shape;831;p96"/>
              <p:cNvCxnSpPr/>
              <p:nvPr/>
            </p:nvCxnSpPr>
            <p:spPr>
              <a:xfrm flipH="1" rot="10800000">
                <a:off x="2701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2" name="Google Shape;832;p96"/>
              <p:cNvCxnSpPr/>
              <p:nvPr/>
            </p:nvCxnSpPr>
            <p:spPr>
              <a:xfrm flipH="1" rot="10800000">
                <a:off x="2818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3" name="Google Shape;833;p96"/>
              <p:cNvCxnSpPr/>
              <p:nvPr/>
            </p:nvCxnSpPr>
            <p:spPr>
              <a:xfrm flipH="1" rot="10800000">
                <a:off x="2939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4" name="Google Shape;834;p96"/>
              <p:cNvCxnSpPr/>
              <p:nvPr/>
            </p:nvCxnSpPr>
            <p:spPr>
              <a:xfrm flipH="1" rot="10800000">
                <a:off x="3059" y="19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5" name="Google Shape;835;p96"/>
              <p:cNvSpPr/>
              <p:nvPr/>
            </p:nvSpPr>
            <p:spPr>
              <a:xfrm>
                <a:off x="2191" y="1507"/>
                <a:ext cx="56" cy="56"/>
              </a:xfrm>
              <a:custGeom>
                <a:rect b="b" l="l" r="r" t="t"/>
                <a:pathLst>
                  <a:path extrusionOk="0" h="56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6" name="Google Shape;836;p96"/>
              <p:cNvSpPr/>
              <p:nvPr/>
            </p:nvSpPr>
            <p:spPr>
              <a:xfrm>
                <a:off x="2191" y="1311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7" name="Google Shape;837;p96"/>
              <p:cNvSpPr/>
              <p:nvPr/>
            </p:nvSpPr>
            <p:spPr>
              <a:xfrm>
                <a:off x="2673" y="1604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8" name="Google Shape;838;p96"/>
              <p:cNvSpPr/>
              <p:nvPr/>
            </p:nvSpPr>
            <p:spPr>
              <a:xfrm>
                <a:off x="2311" y="1214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9" name="Google Shape;839;p96"/>
              <p:cNvSpPr/>
              <p:nvPr/>
            </p:nvSpPr>
            <p:spPr>
              <a:xfrm>
                <a:off x="2191" y="1116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0" name="Google Shape;840;p96"/>
              <p:cNvSpPr/>
              <p:nvPr/>
            </p:nvSpPr>
            <p:spPr>
              <a:xfrm>
                <a:off x="2790" y="140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1" name="Google Shape;841;p96"/>
              <p:cNvSpPr/>
              <p:nvPr/>
            </p:nvSpPr>
            <p:spPr>
              <a:xfrm>
                <a:off x="2311" y="1409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2" name="Google Shape;842;p96"/>
              <p:cNvSpPr/>
              <p:nvPr/>
            </p:nvSpPr>
            <p:spPr>
              <a:xfrm>
                <a:off x="2432" y="179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3" name="Google Shape;843;p96"/>
              <p:cNvSpPr/>
              <p:nvPr/>
            </p:nvSpPr>
            <p:spPr>
              <a:xfrm>
                <a:off x="2673" y="1507"/>
                <a:ext cx="57" cy="56"/>
              </a:xfrm>
              <a:custGeom>
                <a:rect b="b" l="l" r="r" t="t"/>
                <a:pathLst>
                  <a:path extrusionOk="0" h="56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4" name="Google Shape;844;p96"/>
              <p:cNvSpPr/>
              <p:nvPr/>
            </p:nvSpPr>
            <p:spPr>
              <a:xfrm>
                <a:off x="2432" y="140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5" name="Google Shape;845;p96"/>
              <p:cNvSpPr/>
              <p:nvPr/>
            </p:nvSpPr>
            <p:spPr>
              <a:xfrm>
                <a:off x="1805" y="1897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46" name="Google Shape;846;p96"/>
              <p:cNvSpPr/>
              <p:nvPr/>
            </p:nvSpPr>
            <p:spPr>
              <a:xfrm>
                <a:off x="1805" y="179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47" name="Google Shape;847;p96"/>
              <p:cNvSpPr/>
              <p:nvPr/>
            </p:nvSpPr>
            <p:spPr>
              <a:xfrm>
                <a:off x="1805" y="170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48" name="Google Shape;848;p96"/>
              <p:cNvSpPr/>
              <p:nvPr/>
            </p:nvSpPr>
            <p:spPr>
              <a:xfrm>
                <a:off x="1805" y="1604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49" name="Google Shape;849;p96"/>
              <p:cNvSpPr/>
              <p:nvPr/>
            </p:nvSpPr>
            <p:spPr>
              <a:xfrm>
                <a:off x="1805" y="1507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0" name="Google Shape;850;p96"/>
              <p:cNvSpPr/>
              <p:nvPr/>
            </p:nvSpPr>
            <p:spPr>
              <a:xfrm>
                <a:off x="1805" y="140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1" name="Google Shape;851;p96"/>
              <p:cNvSpPr/>
              <p:nvPr/>
            </p:nvSpPr>
            <p:spPr>
              <a:xfrm>
                <a:off x="1805" y="1310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2" name="Google Shape;852;p96"/>
              <p:cNvSpPr/>
              <p:nvPr/>
            </p:nvSpPr>
            <p:spPr>
              <a:xfrm>
                <a:off x="1805" y="1214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3" name="Google Shape;853;p96"/>
              <p:cNvSpPr/>
              <p:nvPr/>
            </p:nvSpPr>
            <p:spPr>
              <a:xfrm>
                <a:off x="1805" y="1116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4" name="Google Shape;854;p96"/>
              <p:cNvSpPr/>
              <p:nvPr/>
            </p:nvSpPr>
            <p:spPr>
              <a:xfrm>
                <a:off x="1805" y="101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5" name="Google Shape;855;p96"/>
              <p:cNvSpPr/>
              <p:nvPr/>
            </p:nvSpPr>
            <p:spPr>
              <a:xfrm>
                <a:off x="1779" y="920"/>
                <a:ext cx="6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6" name="Google Shape;856;p96"/>
              <p:cNvSpPr/>
              <p:nvPr/>
            </p:nvSpPr>
            <p:spPr>
              <a:xfrm>
                <a:off x="184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7" name="Google Shape;857;p96"/>
              <p:cNvSpPr/>
              <p:nvPr/>
            </p:nvSpPr>
            <p:spPr>
              <a:xfrm>
                <a:off x="196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8" name="Google Shape;858;p96"/>
              <p:cNvSpPr/>
              <p:nvPr/>
            </p:nvSpPr>
            <p:spPr>
              <a:xfrm>
                <a:off x="2090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9" name="Google Shape;859;p96"/>
              <p:cNvSpPr/>
              <p:nvPr/>
            </p:nvSpPr>
            <p:spPr>
              <a:xfrm>
                <a:off x="220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0" name="Google Shape;860;p96"/>
              <p:cNvSpPr/>
              <p:nvPr/>
            </p:nvSpPr>
            <p:spPr>
              <a:xfrm>
                <a:off x="232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1" name="Google Shape;861;p96"/>
              <p:cNvSpPr/>
              <p:nvPr/>
            </p:nvSpPr>
            <p:spPr>
              <a:xfrm>
                <a:off x="244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2" name="Google Shape;862;p96"/>
              <p:cNvSpPr/>
              <p:nvPr/>
            </p:nvSpPr>
            <p:spPr>
              <a:xfrm>
                <a:off x="256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3" name="Google Shape;863;p96"/>
              <p:cNvSpPr/>
              <p:nvPr/>
            </p:nvSpPr>
            <p:spPr>
              <a:xfrm>
                <a:off x="268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4" name="Google Shape;864;p96"/>
              <p:cNvSpPr/>
              <p:nvPr/>
            </p:nvSpPr>
            <p:spPr>
              <a:xfrm>
                <a:off x="280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5" name="Google Shape;865;p96"/>
              <p:cNvSpPr/>
              <p:nvPr/>
            </p:nvSpPr>
            <p:spPr>
              <a:xfrm>
                <a:off x="292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6" name="Google Shape;866;p96"/>
              <p:cNvSpPr/>
              <p:nvPr/>
            </p:nvSpPr>
            <p:spPr>
              <a:xfrm>
                <a:off x="3035" y="1962"/>
                <a:ext cx="6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7" name="Google Shape;867;p96"/>
              <p:cNvSpPr/>
              <p:nvPr/>
            </p:nvSpPr>
            <p:spPr>
              <a:xfrm>
                <a:off x="1728" y="864"/>
                <a:ext cx="1396" cy="1208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68" name="Google Shape;868;p96"/>
            <p:cNvGrpSpPr/>
            <p:nvPr/>
          </p:nvGrpSpPr>
          <p:grpSpPr>
            <a:xfrm>
              <a:off x="3408" y="3072"/>
              <a:ext cx="1248" cy="1112"/>
              <a:chOff x="3616" y="2464"/>
              <a:chExt cx="1396" cy="1208"/>
            </a:xfrm>
          </p:grpSpPr>
          <p:sp>
            <p:nvSpPr>
              <p:cNvPr id="869" name="Google Shape;869;p96"/>
              <p:cNvSpPr/>
              <p:nvPr/>
            </p:nvSpPr>
            <p:spPr>
              <a:xfrm>
                <a:off x="3616" y="24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0" name="Google Shape;870;p96"/>
              <p:cNvSpPr/>
              <p:nvPr/>
            </p:nvSpPr>
            <p:spPr>
              <a:xfrm>
                <a:off x="3749" y="25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871" name="Google Shape;871;p96"/>
              <p:cNvCxnSpPr/>
              <p:nvPr/>
            </p:nvCxnSpPr>
            <p:spPr>
              <a:xfrm>
                <a:off x="3749" y="3428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96"/>
              <p:cNvCxnSpPr/>
              <p:nvPr/>
            </p:nvCxnSpPr>
            <p:spPr>
              <a:xfrm>
                <a:off x="3749" y="333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96"/>
              <p:cNvCxnSpPr/>
              <p:nvPr/>
            </p:nvCxnSpPr>
            <p:spPr>
              <a:xfrm>
                <a:off x="3749" y="3233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96"/>
              <p:cNvCxnSpPr/>
              <p:nvPr/>
            </p:nvCxnSpPr>
            <p:spPr>
              <a:xfrm>
                <a:off x="3749" y="313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96"/>
              <p:cNvCxnSpPr/>
              <p:nvPr/>
            </p:nvCxnSpPr>
            <p:spPr>
              <a:xfrm>
                <a:off x="3749" y="3037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96"/>
              <p:cNvCxnSpPr/>
              <p:nvPr/>
            </p:nvCxnSpPr>
            <p:spPr>
              <a:xfrm>
                <a:off x="3749" y="294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96"/>
              <p:cNvCxnSpPr/>
              <p:nvPr/>
            </p:nvCxnSpPr>
            <p:spPr>
              <a:xfrm>
                <a:off x="3749" y="2842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96"/>
              <p:cNvCxnSpPr/>
              <p:nvPr/>
            </p:nvCxnSpPr>
            <p:spPr>
              <a:xfrm>
                <a:off x="3749" y="274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96"/>
              <p:cNvCxnSpPr/>
              <p:nvPr/>
            </p:nvCxnSpPr>
            <p:spPr>
              <a:xfrm>
                <a:off x="3749" y="2647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96"/>
              <p:cNvCxnSpPr/>
              <p:nvPr/>
            </p:nvCxnSpPr>
            <p:spPr>
              <a:xfrm>
                <a:off x="3749" y="2550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96"/>
              <p:cNvCxnSpPr/>
              <p:nvPr/>
            </p:nvCxnSpPr>
            <p:spPr>
              <a:xfrm>
                <a:off x="3869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96"/>
              <p:cNvCxnSpPr/>
              <p:nvPr/>
            </p:nvCxnSpPr>
            <p:spPr>
              <a:xfrm>
                <a:off x="3990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" name="Google Shape;883;p96"/>
              <p:cNvCxnSpPr/>
              <p:nvPr/>
            </p:nvCxnSpPr>
            <p:spPr>
              <a:xfrm>
                <a:off x="4107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4" name="Google Shape;884;p96"/>
              <p:cNvCxnSpPr/>
              <p:nvPr/>
            </p:nvCxnSpPr>
            <p:spPr>
              <a:xfrm>
                <a:off x="4227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96"/>
              <p:cNvCxnSpPr/>
              <p:nvPr/>
            </p:nvCxnSpPr>
            <p:spPr>
              <a:xfrm>
                <a:off x="4348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96"/>
              <p:cNvCxnSpPr/>
              <p:nvPr/>
            </p:nvCxnSpPr>
            <p:spPr>
              <a:xfrm>
                <a:off x="4469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96"/>
              <p:cNvCxnSpPr/>
              <p:nvPr/>
            </p:nvCxnSpPr>
            <p:spPr>
              <a:xfrm>
                <a:off x="4589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8" name="Google Shape;888;p96"/>
              <p:cNvCxnSpPr/>
              <p:nvPr/>
            </p:nvCxnSpPr>
            <p:spPr>
              <a:xfrm>
                <a:off x="4706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9" name="Google Shape;889;p96"/>
              <p:cNvCxnSpPr/>
              <p:nvPr/>
            </p:nvCxnSpPr>
            <p:spPr>
              <a:xfrm>
                <a:off x="4827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96"/>
              <p:cNvCxnSpPr/>
              <p:nvPr/>
            </p:nvCxnSpPr>
            <p:spPr>
              <a:xfrm>
                <a:off x="4947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1" name="Google Shape;891;p96"/>
              <p:cNvSpPr/>
              <p:nvPr/>
            </p:nvSpPr>
            <p:spPr>
              <a:xfrm>
                <a:off x="3749" y="2550"/>
                <a:ext cx="1198" cy="975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892" name="Google Shape;892;p96"/>
              <p:cNvCxnSpPr/>
              <p:nvPr/>
            </p:nvCxnSpPr>
            <p:spPr>
              <a:xfrm>
                <a:off x="3749" y="2550"/>
                <a:ext cx="1" cy="9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96"/>
              <p:cNvCxnSpPr/>
              <p:nvPr/>
            </p:nvCxnSpPr>
            <p:spPr>
              <a:xfrm>
                <a:off x="3737" y="352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96"/>
              <p:cNvCxnSpPr/>
              <p:nvPr/>
            </p:nvCxnSpPr>
            <p:spPr>
              <a:xfrm>
                <a:off x="3737" y="3428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96"/>
              <p:cNvCxnSpPr/>
              <p:nvPr/>
            </p:nvCxnSpPr>
            <p:spPr>
              <a:xfrm>
                <a:off x="3737" y="333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96"/>
              <p:cNvCxnSpPr/>
              <p:nvPr/>
            </p:nvCxnSpPr>
            <p:spPr>
              <a:xfrm>
                <a:off x="3737" y="3233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96"/>
              <p:cNvCxnSpPr/>
              <p:nvPr/>
            </p:nvCxnSpPr>
            <p:spPr>
              <a:xfrm>
                <a:off x="3737" y="313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96"/>
              <p:cNvCxnSpPr/>
              <p:nvPr/>
            </p:nvCxnSpPr>
            <p:spPr>
              <a:xfrm>
                <a:off x="3737" y="3037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96"/>
              <p:cNvCxnSpPr/>
              <p:nvPr/>
            </p:nvCxnSpPr>
            <p:spPr>
              <a:xfrm>
                <a:off x="3737" y="294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96"/>
              <p:cNvCxnSpPr/>
              <p:nvPr/>
            </p:nvCxnSpPr>
            <p:spPr>
              <a:xfrm>
                <a:off x="3737" y="2842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96"/>
              <p:cNvCxnSpPr/>
              <p:nvPr/>
            </p:nvCxnSpPr>
            <p:spPr>
              <a:xfrm>
                <a:off x="3737" y="2745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96"/>
              <p:cNvCxnSpPr/>
              <p:nvPr/>
            </p:nvCxnSpPr>
            <p:spPr>
              <a:xfrm>
                <a:off x="3737" y="2647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96"/>
              <p:cNvCxnSpPr/>
              <p:nvPr/>
            </p:nvCxnSpPr>
            <p:spPr>
              <a:xfrm>
                <a:off x="3737" y="2550"/>
                <a:ext cx="1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4" name="Google Shape;904;p96"/>
              <p:cNvCxnSpPr/>
              <p:nvPr/>
            </p:nvCxnSpPr>
            <p:spPr>
              <a:xfrm>
                <a:off x="3749" y="3525"/>
                <a:ext cx="1198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96"/>
              <p:cNvCxnSpPr/>
              <p:nvPr/>
            </p:nvCxnSpPr>
            <p:spPr>
              <a:xfrm flipH="1" rot="10800000">
                <a:off x="3749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96"/>
              <p:cNvCxnSpPr/>
              <p:nvPr/>
            </p:nvCxnSpPr>
            <p:spPr>
              <a:xfrm flipH="1" rot="10800000">
                <a:off x="3869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96"/>
              <p:cNvCxnSpPr/>
              <p:nvPr/>
            </p:nvCxnSpPr>
            <p:spPr>
              <a:xfrm flipH="1" rot="10800000">
                <a:off x="3990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96"/>
              <p:cNvCxnSpPr/>
              <p:nvPr/>
            </p:nvCxnSpPr>
            <p:spPr>
              <a:xfrm flipH="1" rot="10800000">
                <a:off x="4107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96"/>
              <p:cNvCxnSpPr/>
              <p:nvPr/>
            </p:nvCxnSpPr>
            <p:spPr>
              <a:xfrm flipH="1" rot="10800000">
                <a:off x="4227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96"/>
              <p:cNvCxnSpPr/>
              <p:nvPr/>
            </p:nvCxnSpPr>
            <p:spPr>
              <a:xfrm flipH="1" rot="10800000">
                <a:off x="4348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96"/>
              <p:cNvCxnSpPr/>
              <p:nvPr/>
            </p:nvCxnSpPr>
            <p:spPr>
              <a:xfrm flipH="1" rot="10800000">
                <a:off x="4469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96"/>
              <p:cNvCxnSpPr/>
              <p:nvPr/>
            </p:nvCxnSpPr>
            <p:spPr>
              <a:xfrm flipH="1" rot="10800000">
                <a:off x="4589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96"/>
              <p:cNvCxnSpPr/>
              <p:nvPr/>
            </p:nvCxnSpPr>
            <p:spPr>
              <a:xfrm flipH="1" rot="10800000">
                <a:off x="4706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96"/>
              <p:cNvCxnSpPr/>
              <p:nvPr/>
            </p:nvCxnSpPr>
            <p:spPr>
              <a:xfrm flipH="1" rot="10800000">
                <a:off x="4827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96"/>
              <p:cNvCxnSpPr/>
              <p:nvPr/>
            </p:nvCxnSpPr>
            <p:spPr>
              <a:xfrm flipH="1" rot="10800000">
                <a:off x="4947" y="3525"/>
                <a:ext cx="1" cy="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96"/>
              <p:cNvSpPr/>
              <p:nvPr/>
            </p:nvSpPr>
            <p:spPr>
              <a:xfrm>
                <a:off x="4079" y="3107"/>
                <a:ext cx="56" cy="56"/>
              </a:xfrm>
              <a:custGeom>
                <a:rect b="b" l="l" r="r" t="t"/>
                <a:pathLst>
                  <a:path extrusionOk="0" h="56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17" name="Google Shape;917;p96"/>
              <p:cNvSpPr/>
              <p:nvPr/>
            </p:nvSpPr>
            <p:spPr>
              <a:xfrm>
                <a:off x="4079" y="2911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18" name="Google Shape;918;p96"/>
              <p:cNvSpPr/>
              <p:nvPr/>
            </p:nvSpPr>
            <p:spPr>
              <a:xfrm>
                <a:off x="4561" y="3204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19" name="Google Shape;919;p96"/>
              <p:cNvSpPr/>
              <p:nvPr/>
            </p:nvSpPr>
            <p:spPr>
              <a:xfrm>
                <a:off x="4199" y="2814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0" name="Google Shape;920;p96"/>
              <p:cNvSpPr/>
              <p:nvPr/>
            </p:nvSpPr>
            <p:spPr>
              <a:xfrm>
                <a:off x="4079" y="2716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1" name="Google Shape;921;p96"/>
              <p:cNvSpPr/>
              <p:nvPr/>
            </p:nvSpPr>
            <p:spPr>
              <a:xfrm>
                <a:off x="4678" y="300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2" name="Google Shape;922;p96"/>
              <p:cNvSpPr/>
              <p:nvPr/>
            </p:nvSpPr>
            <p:spPr>
              <a:xfrm>
                <a:off x="4199" y="3009"/>
                <a:ext cx="57" cy="57"/>
              </a:xfrm>
              <a:custGeom>
                <a:rect b="b" l="l" r="r" t="t"/>
                <a:pathLst>
                  <a:path extrusionOk="0" h="57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3" name="Google Shape;923;p96"/>
              <p:cNvSpPr/>
              <p:nvPr/>
            </p:nvSpPr>
            <p:spPr>
              <a:xfrm>
                <a:off x="4320" y="339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4" name="Google Shape;924;p96"/>
              <p:cNvSpPr/>
              <p:nvPr/>
            </p:nvSpPr>
            <p:spPr>
              <a:xfrm>
                <a:off x="4561" y="3107"/>
                <a:ext cx="57" cy="56"/>
              </a:xfrm>
              <a:custGeom>
                <a:rect b="b" l="l" r="r" t="t"/>
                <a:pathLst>
                  <a:path extrusionOk="0" h="56" w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5" name="Google Shape;925;p96"/>
              <p:cNvSpPr/>
              <p:nvPr/>
            </p:nvSpPr>
            <p:spPr>
              <a:xfrm>
                <a:off x="4320" y="3009"/>
                <a:ext cx="56" cy="57"/>
              </a:xfrm>
              <a:custGeom>
                <a:rect b="b" l="l" r="r" t="t"/>
                <a:pathLst>
                  <a:path extrusionOk="0" h="57" w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cap="flat" cmpd="sng" w="9525">
                <a:solidFill>
                  <a:srgbClr val="0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26" name="Google Shape;926;p96"/>
              <p:cNvSpPr/>
              <p:nvPr/>
            </p:nvSpPr>
            <p:spPr>
              <a:xfrm>
                <a:off x="3693" y="3497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27" name="Google Shape;927;p96"/>
              <p:cNvSpPr/>
              <p:nvPr/>
            </p:nvSpPr>
            <p:spPr>
              <a:xfrm>
                <a:off x="3693" y="339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28" name="Google Shape;928;p96"/>
              <p:cNvSpPr/>
              <p:nvPr/>
            </p:nvSpPr>
            <p:spPr>
              <a:xfrm>
                <a:off x="3693" y="330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29" name="Google Shape;929;p96"/>
              <p:cNvSpPr/>
              <p:nvPr/>
            </p:nvSpPr>
            <p:spPr>
              <a:xfrm>
                <a:off x="3693" y="3204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0" name="Google Shape;930;p96"/>
              <p:cNvSpPr/>
              <p:nvPr/>
            </p:nvSpPr>
            <p:spPr>
              <a:xfrm>
                <a:off x="3693" y="3107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1" name="Google Shape;931;p96"/>
              <p:cNvSpPr/>
              <p:nvPr/>
            </p:nvSpPr>
            <p:spPr>
              <a:xfrm>
                <a:off x="3693" y="300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2" name="Google Shape;932;p96"/>
              <p:cNvSpPr/>
              <p:nvPr/>
            </p:nvSpPr>
            <p:spPr>
              <a:xfrm>
                <a:off x="3693" y="2910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3" name="Google Shape;933;p96"/>
              <p:cNvSpPr/>
              <p:nvPr/>
            </p:nvSpPr>
            <p:spPr>
              <a:xfrm>
                <a:off x="3693" y="2814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4" name="Google Shape;934;p96"/>
              <p:cNvSpPr/>
              <p:nvPr/>
            </p:nvSpPr>
            <p:spPr>
              <a:xfrm>
                <a:off x="3693" y="2716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5" name="Google Shape;935;p96"/>
              <p:cNvSpPr/>
              <p:nvPr/>
            </p:nvSpPr>
            <p:spPr>
              <a:xfrm>
                <a:off x="3693" y="2619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6" name="Google Shape;936;p96"/>
              <p:cNvSpPr/>
              <p:nvPr/>
            </p:nvSpPr>
            <p:spPr>
              <a:xfrm>
                <a:off x="3667" y="2520"/>
                <a:ext cx="6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7" name="Google Shape;937;p96"/>
              <p:cNvSpPr/>
              <p:nvPr/>
            </p:nvSpPr>
            <p:spPr>
              <a:xfrm>
                <a:off x="373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8" name="Google Shape;938;p96"/>
              <p:cNvSpPr/>
              <p:nvPr/>
            </p:nvSpPr>
            <p:spPr>
              <a:xfrm>
                <a:off x="385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9" name="Google Shape;939;p96"/>
              <p:cNvSpPr/>
              <p:nvPr/>
            </p:nvSpPr>
            <p:spPr>
              <a:xfrm>
                <a:off x="3978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0" name="Google Shape;940;p96"/>
              <p:cNvSpPr/>
              <p:nvPr/>
            </p:nvSpPr>
            <p:spPr>
              <a:xfrm>
                <a:off x="409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1" name="Google Shape;941;p96"/>
              <p:cNvSpPr/>
              <p:nvPr/>
            </p:nvSpPr>
            <p:spPr>
              <a:xfrm>
                <a:off x="421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2" name="Google Shape;942;p96"/>
              <p:cNvSpPr/>
              <p:nvPr/>
            </p:nvSpPr>
            <p:spPr>
              <a:xfrm>
                <a:off x="433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3" name="Google Shape;943;p96"/>
              <p:cNvSpPr/>
              <p:nvPr/>
            </p:nvSpPr>
            <p:spPr>
              <a:xfrm>
                <a:off x="445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4" name="Google Shape;944;p96"/>
              <p:cNvSpPr/>
              <p:nvPr/>
            </p:nvSpPr>
            <p:spPr>
              <a:xfrm>
                <a:off x="457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5" name="Google Shape;945;p96"/>
              <p:cNvSpPr/>
              <p:nvPr/>
            </p:nvSpPr>
            <p:spPr>
              <a:xfrm>
                <a:off x="469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6" name="Google Shape;946;p96"/>
              <p:cNvSpPr/>
              <p:nvPr/>
            </p:nvSpPr>
            <p:spPr>
              <a:xfrm>
                <a:off x="481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7" name="Google Shape;947;p96"/>
              <p:cNvSpPr/>
              <p:nvPr/>
            </p:nvSpPr>
            <p:spPr>
              <a:xfrm>
                <a:off x="4923" y="3562"/>
                <a:ext cx="60" cy="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</a:t>
                </a:r>
                <a:endParaRPr sz="24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8" name="Google Shape;948;p96"/>
              <p:cNvSpPr/>
              <p:nvPr/>
            </p:nvSpPr>
            <p:spPr>
              <a:xfrm>
                <a:off x="3616" y="2464"/>
                <a:ext cx="1396" cy="1208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49" name="Google Shape;949;p96"/>
              <p:cNvSpPr/>
              <p:nvPr/>
            </p:nvSpPr>
            <p:spPr>
              <a:xfrm>
                <a:off x="3955" y="2658"/>
                <a:ext cx="488" cy="597"/>
              </a:xfrm>
              <a:custGeom>
                <a:rect b="b" l="l" r="r" t="t"/>
                <a:pathLst>
                  <a:path extrusionOk="0" h="896" w="728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0" name="Google Shape;950;p96"/>
              <p:cNvSpPr/>
              <p:nvPr/>
            </p:nvSpPr>
            <p:spPr>
              <a:xfrm>
                <a:off x="4258" y="2900"/>
                <a:ext cx="538" cy="593"/>
              </a:xfrm>
              <a:custGeom>
                <a:rect b="b" l="l" r="r" t="t"/>
                <a:pathLst>
                  <a:path extrusionOk="0" h="889" w="802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1" name="Google Shape;951;p96"/>
              <p:cNvSpPr/>
              <p:nvPr/>
            </p:nvSpPr>
            <p:spPr>
              <a:xfrm>
                <a:off x="4080" y="2880"/>
                <a:ext cx="48" cy="96"/>
              </a:xfrm>
              <a:prstGeom prst="plus">
                <a:avLst>
                  <a:gd fmla="val 250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52" name="Google Shape;952;p96"/>
              <p:cNvSpPr/>
              <p:nvPr/>
            </p:nvSpPr>
            <p:spPr>
              <a:xfrm>
                <a:off x="4560" y="3168"/>
                <a:ext cx="48" cy="96"/>
              </a:xfrm>
              <a:prstGeom prst="plus">
                <a:avLst>
                  <a:gd fmla="val 250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953" name="Google Shape;953;p96"/>
            <p:cNvCxnSpPr/>
            <p:nvPr/>
          </p:nvCxnSpPr>
          <p:spPr>
            <a:xfrm>
              <a:off x="2784" y="3648"/>
              <a:ext cx="52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7"/>
          <p:cNvSpPr txBox="1"/>
          <p:nvPr>
            <p:ph type="title"/>
          </p:nvPr>
        </p:nvSpPr>
        <p:spPr>
          <a:xfrm>
            <a:off x="457200" y="57150"/>
            <a:ext cx="8153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Method</a:t>
            </a:r>
            <a:endParaRPr/>
          </a:p>
        </p:txBody>
      </p:sp>
      <p:sp>
        <p:nvSpPr>
          <p:cNvPr id="960" name="Google Shape;960;p97"/>
          <p:cNvSpPr txBox="1"/>
          <p:nvPr>
            <p:ph idx="1" type="body"/>
          </p:nvPr>
        </p:nvSpPr>
        <p:spPr>
          <a:xfrm>
            <a:off x="609600" y="9525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3538" lvl="0" marL="3381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b="0" i="1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representative</a:t>
            </a: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 objects, called </a:t>
            </a:r>
            <a:r>
              <a:rPr b="0" i="0" lang="en" sz="1800" u="sng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, in clusters</a:t>
            </a:r>
            <a:endParaRPr sz="1800"/>
          </a:p>
          <a:p>
            <a:pPr indent="-363538" lvl="0" marL="338138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1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PAM</a:t>
            </a: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 (Partitioning Around Medoids, 1987)</a:t>
            </a:r>
            <a:endParaRPr sz="1800"/>
          </a:p>
          <a:p>
            <a:pPr indent="-320993" lvl="1" marL="738188" marR="0" rtl="0" algn="l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0" lang="en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starts from an initial set of medoids and iteratively replaces one of the medoids by one of the non-medoids if it improves the total distance of the resulting clustering</a:t>
            </a:r>
            <a:endParaRPr/>
          </a:p>
          <a:p>
            <a:pPr indent="-320993" lvl="1" marL="738188" marR="0" rtl="0" algn="l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800"/>
              <a:buFont typeface="Noto Sans Symbols"/>
              <a:buChar char="■"/>
            </a:pPr>
            <a:r>
              <a:rPr b="0" i="1" lang="en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PAM</a:t>
            </a:r>
            <a:r>
              <a:rPr b="0" i="0" lang="en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 works effectively for small data sets, but does not scale well for large data sets</a:t>
            </a:r>
            <a:endParaRPr/>
          </a:p>
          <a:p>
            <a:pPr indent="-363538" lvl="0" marL="338138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1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CLARA</a:t>
            </a: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 (Kaufmann &amp; Rousseeuw, 1990)</a:t>
            </a:r>
            <a:endParaRPr sz="1800"/>
          </a:p>
          <a:p>
            <a:pPr indent="-363538" lvl="0" marL="338138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1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CLARANS</a:t>
            </a: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 (Ng &amp; Han, 1994): Randomized sampling</a:t>
            </a:r>
            <a:endParaRPr sz="1800"/>
          </a:p>
          <a:p>
            <a:pPr indent="-363538" lvl="0" marL="338138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80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Focusing + spatial data structure (Ester et al., 1995)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44"/>
          <p:cNvSpPr txBox="1"/>
          <p:nvPr/>
        </p:nvSpPr>
        <p:spPr>
          <a:xfrm>
            <a:off x="1355725" y="488156"/>
            <a:ext cx="729615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Is Good Clustering?</a:t>
            </a:r>
            <a:endParaRPr/>
          </a:p>
        </p:txBody>
      </p:sp>
      <p:sp>
        <p:nvSpPr>
          <p:cNvPr id="185" name="Google Shape;185;p44"/>
          <p:cNvSpPr txBox="1"/>
          <p:nvPr/>
        </p:nvSpPr>
        <p:spPr>
          <a:xfrm>
            <a:off x="533400" y="1314450"/>
            <a:ext cx="8305800" cy="987123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" sz="2400" u="sng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 clustering result depends on both the similarity/distance measure used by the method and its implementation.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8"/>
          <p:cNvSpPr txBox="1"/>
          <p:nvPr>
            <p:ph type="title"/>
          </p:nvPr>
        </p:nvSpPr>
        <p:spPr>
          <a:xfrm>
            <a:off x="457200" y="361950"/>
            <a:ext cx="81534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Method</a:t>
            </a:r>
            <a:endParaRPr/>
          </a:p>
        </p:txBody>
      </p:sp>
      <p:sp>
        <p:nvSpPr>
          <p:cNvPr id="967" name="Google Shape;967;p98"/>
          <p:cNvSpPr txBox="1"/>
          <p:nvPr>
            <p:ph idx="1" type="body"/>
          </p:nvPr>
        </p:nvSpPr>
        <p:spPr>
          <a:xfrm>
            <a:off x="609600" y="12573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Tries to minimize the absolute error </a:t>
            </a:r>
            <a:endParaRPr/>
          </a:p>
        </p:txBody>
      </p:sp>
      <p:pic>
        <p:nvPicPr>
          <p:cNvPr descr="medoids1.jpg" id="968" name="Google Shape;96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885950"/>
            <a:ext cx="24479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2286000"/>
            <a:ext cx="18859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9"/>
          <p:cNvSpPr txBox="1"/>
          <p:nvPr>
            <p:ph type="title"/>
          </p:nvPr>
        </p:nvSpPr>
        <p:spPr>
          <a:xfrm>
            <a:off x="457200" y="361950"/>
            <a:ext cx="81534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Method</a:t>
            </a:r>
            <a:endParaRPr/>
          </a:p>
        </p:txBody>
      </p:sp>
      <p:pic>
        <p:nvPicPr>
          <p:cNvPr descr="medoid2.jpg" id="976" name="Google Shape;97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8700"/>
            <a:ext cx="6858000" cy="2140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oid4.jpg" id="977" name="Google Shape;977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49735"/>
            <a:ext cx="6858000" cy="90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0"/>
          <p:cNvSpPr txBox="1"/>
          <p:nvPr>
            <p:ph type="title"/>
          </p:nvPr>
        </p:nvSpPr>
        <p:spPr>
          <a:xfrm>
            <a:off x="457200" y="361950"/>
            <a:ext cx="81534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Medoids</a:t>
            </a: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Method</a:t>
            </a:r>
            <a:endParaRPr/>
          </a:p>
        </p:txBody>
      </p:sp>
      <p:pic>
        <p:nvPicPr>
          <p:cNvPr descr="medoid3.jpg" id="984" name="Google Shape;98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6159"/>
            <a:ext cx="6858000" cy="317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1"/>
          <p:cNvSpPr txBox="1"/>
          <p:nvPr>
            <p:ph type="title"/>
          </p:nvPr>
        </p:nvSpPr>
        <p:spPr>
          <a:xfrm>
            <a:off x="381000" y="400050"/>
            <a:ext cx="876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Typical k-medoids algorithm (PAM)</a:t>
            </a:r>
            <a:endParaRPr b="1" baseline="-25000" i="1" sz="60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101"/>
          <p:cNvGrpSpPr/>
          <p:nvPr/>
        </p:nvGrpSpPr>
        <p:grpSpPr>
          <a:xfrm>
            <a:off x="6705600" y="1257300"/>
            <a:ext cx="2514600" cy="1771650"/>
            <a:chOff x="912" y="864"/>
            <a:chExt cx="1584" cy="1488"/>
          </a:xfrm>
        </p:grpSpPr>
        <p:pic>
          <p:nvPicPr>
            <p:cNvPr id="992" name="Google Shape;992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" y="864"/>
              <a:ext cx="1584" cy="148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3" name="Google Shape;993;p101"/>
            <p:cNvCxnSpPr/>
            <p:nvPr/>
          </p:nvCxnSpPr>
          <p:spPr>
            <a:xfrm>
              <a:off x="1982" y="1502"/>
              <a:ext cx="0" cy="12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4" name="Google Shape;994;p101"/>
            <p:cNvSpPr/>
            <p:nvPr/>
          </p:nvSpPr>
          <p:spPr>
            <a:xfrm>
              <a:off x="1212" y="1034"/>
              <a:ext cx="513" cy="76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" name="Google Shape;995;p101"/>
            <p:cNvSpPr/>
            <p:nvPr/>
          </p:nvSpPr>
          <p:spPr>
            <a:xfrm>
              <a:off x="1725" y="1374"/>
              <a:ext cx="514" cy="638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96" name="Google Shape;996;p101"/>
          <p:cNvSpPr txBox="1"/>
          <p:nvPr/>
        </p:nvSpPr>
        <p:spPr>
          <a:xfrm>
            <a:off x="7735888" y="1028700"/>
            <a:ext cx="14081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Total Cost = 20</a:t>
            </a:r>
            <a:endParaRPr/>
          </a:p>
        </p:txBody>
      </p:sp>
      <p:sp>
        <p:nvSpPr>
          <p:cNvPr id="997" name="Google Shape;997;p101"/>
          <p:cNvSpPr/>
          <p:nvPr/>
        </p:nvSpPr>
        <p:spPr>
          <a:xfrm>
            <a:off x="119063" y="1289447"/>
            <a:ext cx="2395537" cy="169068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8" name="Google Shape;998;p101"/>
          <p:cNvSpPr/>
          <p:nvPr/>
        </p:nvSpPr>
        <p:spPr>
          <a:xfrm>
            <a:off x="369888" y="1427560"/>
            <a:ext cx="2014537" cy="1341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99" name="Google Shape;999;p101"/>
          <p:cNvCxnSpPr/>
          <p:nvPr/>
        </p:nvCxnSpPr>
        <p:spPr>
          <a:xfrm>
            <a:off x="369888" y="2638425"/>
            <a:ext cx="2014537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101"/>
          <p:cNvCxnSpPr/>
          <p:nvPr/>
        </p:nvCxnSpPr>
        <p:spPr>
          <a:xfrm>
            <a:off x="369888" y="2500313"/>
            <a:ext cx="2014537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101"/>
          <p:cNvCxnSpPr/>
          <p:nvPr/>
        </p:nvCxnSpPr>
        <p:spPr>
          <a:xfrm>
            <a:off x="369888" y="2370535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101"/>
          <p:cNvCxnSpPr/>
          <p:nvPr/>
        </p:nvCxnSpPr>
        <p:spPr>
          <a:xfrm>
            <a:off x="369888" y="2232422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101"/>
          <p:cNvCxnSpPr/>
          <p:nvPr/>
        </p:nvCxnSpPr>
        <p:spPr>
          <a:xfrm>
            <a:off x="369888" y="2102644"/>
            <a:ext cx="2014537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101"/>
          <p:cNvCxnSpPr/>
          <p:nvPr/>
        </p:nvCxnSpPr>
        <p:spPr>
          <a:xfrm>
            <a:off x="369888" y="1964531"/>
            <a:ext cx="2014537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101"/>
          <p:cNvCxnSpPr/>
          <p:nvPr/>
        </p:nvCxnSpPr>
        <p:spPr>
          <a:xfrm>
            <a:off x="369888" y="1834754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101"/>
          <p:cNvCxnSpPr/>
          <p:nvPr/>
        </p:nvCxnSpPr>
        <p:spPr>
          <a:xfrm>
            <a:off x="369888" y="1696641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01"/>
          <p:cNvCxnSpPr/>
          <p:nvPr/>
        </p:nvCxnSpPr>
        <p:spPr>
          <a:xfrm>
            <a:off x="369888" y="1565672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01"/>
          <p:cNvCxnSpPr/>
          <p:nvPr/>
        </p:nvCxnSpPr>
        <p:spPr>
          <a:xfrm>
            <a:off x="369888" y="1427560"/>
            <a:ext cx="2014537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101"/>
          <p:cNvCxnSpPr/>
          <p:nvPr/>
        </p:nvCxnSpPr>
        <p:spPr>
          <a:xfrm>
            <a:off x="576263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01"/>
          <p:cNvCxnSpPr/>
          <p:nvPr/>
        </p:nvCxnSpPr>
        <p:spPr>
          <a:xfrm>
            <a:off x="773113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101"/>
          <p:cNvCxnSpPr/>
          <p:nvPr/>
        </p:nvCxnSpPr>
        <p:spPr>
          <a:xfrm>
            <a:off x="979488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01"/>
          <p:cNvCxnSpPr/>
          <p:nvPr/>
        </p:nvCxnSpPr>
        <p:spPr>
          <a:xfrm>
            <a:off x="1176338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01"/>
          <p:cNvCxnSpPr/>
          <p:nvPr/>
        </p:nvCxnSpPr>
        <p:spPr>
          <a:xfrm>
            <a:off x="1382713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01"/>
          <p:cNvCxnSpPr/>
          <p:nvPr/>
        </p:nvCxnSpPr>
        <p:spPr>
          <a:xfrm>
            <a:off x="1577975" y="1427560"/>
            <a:ext cx="1588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01"/>
          <p:cNvCxnSpPr/>
          <p:nvPr/>
        </p:nvCxnSpPr>
        <p:spPr>
          <a:xfrm>
            <a:off x="1785938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01"/>
          <p:cNvCxnSpPr/>
          <p:nvPr/>
        </p:nvCxnSpPr>
        <p:spPr>
          <a:xfrm>
            <a:off x="1981200" y="1427560"/>
            <a:ext cx="1588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01"/>
          <p:cNvCxnSpPr/>
          <p:nvPr/>
        </p:nvCxnSpPr>
        <p:spPr>
          <a:xfrm>
            <a:off x="2187575" y="1427560"/>
            <a:ext cx="1588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01"/>
          <p:cNvCxnSpPr/>
          <p:nvPr/>
        </p:nvCxnSpPr>
        <p:spPr>
          <a:xfrm>
            <a:off x="2384425" y="1427560"/>
            <a:ext cx="1588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101"/>
          <p:cNvSpPr/>
          <p:nvPr/>
        </p:nvSpPr>
        <p:spPr>
          <a:xfrm>
            <a:off x="369888" y="1427560"/>
            <a:ext cx="2014537" cy="1341834"/>
          </a:xfrm>
          <a:prstGeom prst="rect">
            <a:avLst/>
          </a:prstGeom>
          <a:noFill/>
          <a:ln cap="flat" cmpd="sng" w="11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0" name="Google Shape;1020;p101"/>
          <p:cNvCxnSpPr/>
          <p:nvPr/>
        </p:nvCxnSpPr>
        <p:spPr>
          <a:xfrm>
            <a:off x="369888" y="1427560"/>
            <a:ext cx="1587" cy="134183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01"/>
          <p:cNvCxnSpPr/>
          <p:nvPr/>
        </p:nvCxnSpPr>
        <p:spPr>
          <a:xfrm>
            <a:off x="347663" y="2769394"/>
            <a:ext cx="22225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01"/>
          <p:cNvCxnSpPr/>
          <p:nvPr/>
        </p:nvCxnSpPr>
        <p:spPr>
          <a:xfrm>
            <a:off x="347663" y="2638425"/>
            <a:ext cx="22225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01"/>
          <p:cNvCxnSpPr/>
          <p:nvPr/>
        </p:nvCxnSpPr>
        <p:spPr>
          <a:xfrm>
            <a:off x="347663" y="2500313"/>
            <a:ext cx="22225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01"/>
          <p:cNvCxnSpPr/>
          <p:nvPr/>
        </p:nvCxnSpPr>
        <p:spPr>
          <a:xfrm>
            <a:off x="347663" y="2370535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01"/>
          <p:cNvCxnSpPr/>
          <p:nvPr/>
        </p:nvCxnSpPr>
        <p:spPr>
          <a:xfrm>
            <a:off x="347663" y="2232422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101"/>
          <p:cNvCxnSpPr/>
          <p:nvPr/>
        </p:nvCxnSpPr>
        <p:spPr>
          <a:xfrm>
            <a:off x="347663" y="2102644"/>
            <a:ext cx="22225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01"/>
          <p:cNvCxnSpPr/>
          <p:nvPr/>
        </p:nvCxnSpPr>
        <p:spPr>
          <a:xfrm>
            <a:off x="347663" y="1964531"/>
            <a:ext cx="22225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101"/>
          <p:cNvCxnSpPr/>
          <p:nvPr/>
        </p:nvCxnSpPr>
        <p:spPr>
          <a:xfrm>
            <a:off x="347663" y="1834754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01"/>
          <p:cNvCxnSpPr/>
          <p:nvPr/>
        </p:nvCxnSpPr>
        <p:spPr>
          <a:xfrm>
            <a:off x="347663" y="1696641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01"/>
          <p:cNvCxnSpPr/>
          <p:nvPr/>
        </p:nvCxnSpPr>
        <p:spPr>
          <a:xfrm>
            <a:off x="347663" y="1565672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101"/>
          <p:cNvCxnSpPr/>
          <p:nvPr/>
        </p:nvCxnSpPr>
        <p:spPr>
          <a:xfrm>
            <a:off x="347663" y="1427560"/>
            <a:ext cx="22225" cy="119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101"/>
          <p:cNvCxnSpPr/>
          <p:nvPr/>
        </p:nvCxnSpPr>
        <p:spPr>
          <a:xfrm>
            <a:off x="369888" y="2769394"/>
            <a:ext cx="2014537" cy="119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01"/>
          <p:cNvCxnSpPr/>
          <p:nvPr/>
        </p:nvCxnSpPr>
        <p:spPr>
          <a:xfrm flipH="1" rot="10800000">
            <a:off x="369888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01"/>
          <p:cNvCxnSpPr/>
          <p:nvPr/>
        </p:nvCxnSpPr>
        <p:spPr>
          <a:xfrm flipH="1" rot="10800000">
            <a:off x="576263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01"/>
          <p:cNvCxnSpPr/>
          <p:nvPr/>
        </p:nvCxnSpPr>
        <p:spPr>
          <a:xfrm flipH="1" rot="10800000">
            <a:off x="773113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01"/>
          <p:cNvCxnSpPr/>
          <p:nvPr/>
        </p:nvCxnSpPr>
        <p:spPr>
          <a:xfrm flipH="1" rot="10800000">
            <a:off x="979488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01"/>
          <p:cNvCxnSpPr/>
          <p:nvPr/>
        </p:nvCxnSpPr>
        <p:spPr>
          <a:xfrm flipH="1" rot="10800000">
            <a:off x="1176338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01"/>
          <p:cNvCxnSpPr/>
          <p:nvPr/>
        </p:nvCxnSpPr>
        <p:spPr>
          <a:xfrm flipH="1" rot="10800000">
            <a:off x="1382713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101"/>
          <p:cNvCxnSpPr/>
          <p:nvPr/>
        </p:nvCxnSpPr>
        <p:spPr>
          <a:xfrm flipH="1" rot="10800000">
            <a:off x="1577975" y="2769394"/>
            <a:ext cx="1588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01"/>
          <p:cNvCxnSpPr/>
          <p:nvPr/>
        </p:nvCxnSpPr>
        <p:spPr>
          <a:xfrm flipH="1" rot="10800000">
            <a:off x="1785938" y="2769394"/>
            <a:ext cx="1587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01"/>
          <p:cNvCxnSpPr/>
          <p:nvPr/>
        </p:nvCxnSpPr>
        <p:spPr>
          <a:xfrm flipH="1" rot="10800000">
            <a:off x="1981200" y="2769394"/>
            <a:ext cx="1588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01"/>
          <p:cNvCxnSpPr/>
          <p:nvPr/>
        </p:nvCxnSpPr>
        <p:spPr>
          <a:xfrm flipH="1" rot="10800000">
            <a:off x="2187575" y="2769394"/>
            <a:ext cx="1588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01"/>
          <p:cNvCxnSpPr/>
          <p:nvPr/>
        </p:nvCxnSpPr>
        <p:spPr>
          <a:xfrm flipH="1" rot="10800000">
            <a:off x="2384425" y="2769394"/>
            <a:ext cx="1588" cy="1547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101"/>
          <p:cNvSpPr/>
          <p:nvPr/>
        </p:nvSpPr>
        <p:spPr>
          <a:xfrm>
            <a:off x="903288" y="2175272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p101"/>
          <p:cNvSpPr/>
          <p:nvPr/>
        </p:nvSpPr>
        <p:spPr>
          <a:xfrm>
            <a:off x="696913" y="1907381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6" name="Google Shape;1046;p101"/>
          <p:cNvSpPr/>
          <p:nvPr/>
        </p:nvSpPr>
        <p:spPr>
          <a:xfrm>
            <a:off x="1709738" y="2313385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7" name="Google Shape;1047;p101"/>
          <p:cNvSpPr/>
          <p:nvPr/>
        </p:nvSpPr>
        <p:spPr>
          <a:xfrm>
            <a:off x="1100138" y="1777604"/>
            <a:ext cx="152400" cy="113109"/>
          </a:xfrm>
          <a:custGeom>
            <a:rect b="b" l="l" r="r" t="t"/>
            <a:pathLst>
              <a:path extrusionOk="0" h="95" w="96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" name="Google Shape;1048;p101"/>
          <p:cNvSpPr/>
          <p:nvPr/>
        </p:nvSpPr>
        <p:spPr>
          <a:xfrm>
            <a:off x="1905000" y="2045494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9" name="Google Shape;1049;p101"/>
          <p:cNvSpPr/>
          <p:nvPr/>
        </p:nvSpPr>
        <p:spPr>
          <a:xfrm>
            <a:off x="1501775" y="2444354"/>
            <a:ext cx="152400" cy="113109"/>
          </a:xfrm>
          <a:custGeom>
            <a:rect b="b" l="l" r="r" t="t"/>
            <a:pathLst>
              <a:path extrusionOk="0" h="95" w="96">
                <a:moveTo>
                  <a:pt x="48" y="0"/>
                </a:moveTo>
                <a:lnTo>
                  <a:pt x="96" y="47"/>
                </a:lnTo>
                <a:lnTo>
                  <a:pt x="48" y="95"/>
                </a:lnTo>
                <a:lnTo>
                  <a:pt x="0" y="47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0" name="Google Shape;1050;p101"/>
          <p:cNvSpPr/>
          <p:nvPr/>
        </p:nvSpPr>
        <p:spPr>
          <a:xfrm>
            <a:off x="1709738" y="2175272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101"/>
          <p:cNvSpPr/>
          <p:nvPr/>
        </p:nvSpPr>
        <p:spPr>
          <a:xfrm>
            <a:off x="1709738" y="1907381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2" name="Google Shape;1052;p101"/>
          <p:cNvSpPr/>
          <p:nvPr/>
        </p:nvSpPr>
        <p:spPr>
          <a:xfrm>
            <a:off x="282575" y="2744391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3" name="Google Shape;1053;p101"/>
          <p:cNvSpPr/>
          <p:nvPr/>
        </p:nvSpPr>
        <p:spPr>
          <a:xfrm>
            <a:off x="282575" y="261461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4" name="Google Shape;1054;p101"/>
          <p:cNvSpPr/>
          <p:nvPr/>
        </p:nvSpPr>
        <p:spPr>
          <a:xfrm>
            <a:off x="282575" y="2476500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5" name="Google Shape;1055;p101"/>
          <p:cNvSpPr/>
          <p:nvPr/>
        </p:nvSpPr>
        <p:spPr>
          <a:xfrm>
            <a:off x="282575" y="2346722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6" name="Google Shape;1056;p101"/>
          <p:cNvSpPr/>
          <p:nvPr/>
        </p:nvSpPr>
        <p:spPr>
          <a:xfrm>
            <a:off x="282575" y="2208610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7" name="Google Shape;1057;p101"/>
          <p:cNvSpPr/>
          <p:nvPr/>
        </p:nvSpPr>
        <p:spPr>
          <a:xfrm>
            <a:off x="282575" y="2077641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8" name="Google Shape;1058;p101"/>
          <p:cNvSpPr/>
          <p:nvPr/>
        </p:nvSpPr>
        <p:spPr>
          <a:xfrm>
            <a:off x="282575" y="1939529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9" name="Google Shape;1059;p101"/>
          <p:cNvSpPr/>
          <p:nvPr/>
        </p:nvSpPr>
        <p:spPr>
          <a:xfrm>
            <a:off x="282575" y="1809750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0" name="Google Shape;1060;p101"/>
          <p:cNvSpPr/>
          <p:nvPr/>
        </p:nvSpPr>
        <p:spPr>
          <a:xfrm>
            <a:off x="282575" y="1671638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1" name="Google Shape;1061;p101"/>
          <p:cNvSpPr/>
          <p:nvPr/>
        </p:nvSpPr>
        <p:spPr>
          <a:xfrm>
            <a:off x="282575" y="1541860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2" name="Google Shape;1062;p101"/>
          <p:cNvSpPr/>
          <p:nvPr/>
        </p:nvSpPr>
        <p:spPr>
          <a:xfrm>
            <a:off x="250825" y="1403747"/>
            <a:ext cx="33338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3" name="Google Shape;1063;p101"/>
          <p:cNvSpPr/>
          <p:nvPr/>
        </p:nvSpPr>
        <p:spPr>
          <a:xfrm>
            <a:off x="358775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4" name="Google Shape;1064;p101"/>
          <p:cNvSpPr/>
          <p:nvPr/>
        </p:nvSpPr>
        <p:spPr>
          <a:xfrm>
            <a:off x="566738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5" name="Google Shape;1065;p101"/>
          <p:cNvSpPr/>
          <p:nvPr/>
        </p:nvSpPr>
        <p:spPr>
          <a:xfrm>
            <a:off x="762000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6" name="Google Shape;1066;p101"/>
          <p:cNvSpPr/>
          <p:nvPr/>
        </p:nvSpPr>
        <p:spPr>
          <a:xfrm>
            <a:off x="968375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7" name="Google Shape;1067;p101"/>
          <p:cNvSpPr/>
          <p:nvPr/>
        </p:nvSpPr>
        <p:spPr>
          <a:xfrm>
            <a:off x="1165225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8" name="Google Shape;1068;p101"/>
          <p:cNvSpPr/>
          <p:nvPr/>
        </p:nvSpPr>
        <p:spPr>
          <a:xfrm>
            <a:off x="1371600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9" name="Google Shape;1069;p101"/>
          <p:cNvSpPr/>
          <p:nvPr/>
        </p:nvSpPr>
        <p:spPr>
          <a:xfrm>
            <a:off x="1566863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0" name="Google Shape;1070;p101"/>
          <p:cNvSpPr/>
          <p:nvPr/>
        </p:nvSpPr>
        <p:spPr>
          <a:xfrm>
            <a:off x="1774825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1" name="Google Shape;1071;p101"/>
          <p:cNvSpPr/>
          <p:nvPr/>
        </p:nvSpPr>
        <p:spPr>
          <a:xfrm>
            <a:off x="1970088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2" name="Google Shape;1072;p101"/>
          <p:cNvSpPr/>
          <p:nvPr/>
        </p:nvSpPr>
        <p:spPr>
          <a:xfrm>
            <a:off x="2176463" y="2825353"/>
            <a:ext cx="22225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3" name="Google Shape;1073;p101"/>
          <p:cNvSpPr/>
          <p:nvPr/>
        </p:nvSpPr>
        <p:spPr>
          <a:xfrm>
            <a:off x="2351088" y="2825353"/>
            <a:ext cx="33337" cy="23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4" name="Google Shape;1074;p101"/>
          <p:cNvSpPr/>
          <p:nvPr/>
        </p:nvSpPr>
        <p:spPr>
          <a:xfrm>
            <a:off x="119063" y="1289447"/>
            <a:ext cx="2395537" cy="16906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5" name="Google Shape;1075;p101"/>
          <p:cNvSpPr/>
          <p:nvPr/>
        </p:nvSpPr>
        <p:spPr>
          <a:xfrm>
            <a:off x="914400" y="1658541"/>
            <a:ext cx="152400" cy="113109"/>
          </a:xfrm>
          <a:custGeom>
            <a:rect b="b" l="l" r="r" t="t"/>
            <a:pathLst>
              <a:path extrusionOk="0" h="95" w="96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6" name="Google Shape;1076;p101"/>
          <p:cNvSpPr/>
          <p:nvPr/>
        </p:nvSpPr>
        <p:spPr>
          <a:xfrm>
            <a:off x="1524000" y="2286000"/>
            <a:ext cx="152400" cy="114300"/>
          </a:xfrm>
          <a:custGeom>
            <a:rect b="b" l="l" r="r" t="t"/>
            <a:pathLst>
              <a:path extrusionOk="0" h="96" w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cap="flat" cmpd="sng" w="11100">
            <a:solidFill>
              <a:srgbClr val="0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7" name="Google Shape;1077;p101"/>
          <p:cNvSpPr txBox="1"/>
          <p:nvPr/>
        </p:nvSpPr>
        <p:spPr>
          <a:xfrm>
            <a:off x="136525" y="2914650"/>
            <a:ext cx="7524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K=2</a:t>
            </a:r>
            <a:endParaRPr/>
          </a:p>
        </p:txBody>
      </p:sp>
      <p:cxnSp>
        <p:nvCxnSpPr>
          <p:cNvPr id="1078" name="Google Shape;1078;p101"/>
          <p:cNvCxnSpPr/>
          <p:nvPr/>
        </p:nvCxnSpPr>
        <p:spPr>
          <a:xfrm>
            <a:off x="2590800" y="1543050"/>
            <a:ext cx="7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79" name="Google Shape;1079;p101"/>
          <p:cNvSpPr txBox="1"/>
          <p:nvPr/>
        </p:nvSpPr>
        <p:spPr>
          <a:xfrm>
            <a:off x="2590800" y="1771650"/>
            <a:ext cx="91440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Arbitrary choose k object as initial medoids</a:t>
            </a:r>
            <a:endParaRPr sz="1400">
              <a:solidFill>
                <a:srgbClr val="6600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80" name="Google Shape;108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1257300"/>
            <a:ext cx="1885950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1" name="Google Shape;1081;p101"/>
          <p:cNvCxnSpPr/>
          <p:nvPr/>
        </p:nvCxnSpPr>
        <p:spPr>
          <a:xfrm>
            <a:off x="5127625" y="2016919"/>
            <a:ext cx="0" cy="15121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01"/>
          <p:cNvCxnSpPr/>
          <p:nvPr/>
        </p:nvCxnSpPr>
        <p:spPr>
          <a:xfrm>
            <a:off x="5943600" y="1600200"/>
            <a:ext cx="7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83" name="Google Shape;1083;p101"/>
          <p:cNvSpPr txBox="1"/>
          <p:nvPr/>
        </p:nvSpPr>
        <p:spPr>
          <a:xfrm>
            <a:off x="5867400" y="1771650"/>
            <a:ext cx="9144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Assign each remaining object to nearest medoids</a:t>
            </a:r>
            <a:endParaRPr sz="1400">
              <a:solidFill>
                <a:srgbClr val="6600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084" name="Google Shape;1084;p101"/>
          <p:cNvCxnSpPr/>
          <p:nvPr/>
        </p:nvCxnSpPr>
        <p:spPr>
          <a:xfrm>
            <a:off x="6781800" y="3028950"/>
            <a:ext cx="0" cy="285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85" name="Google Shape;1085;p101"/>
          <p:cNvSpPr txBox="1"/>
          <p:nvPr/>
        </p:nvSpPr>
        <p:spPr>
          <a:xfrm>
            <a:off x="6934200" y="3028950"/>
            <a:ext cx="2209800" cy="388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Randomly select a nonmedoid object,O</a:t>
            </a:r>
            <a:r>
              <a:rPr baseline="-25000" lang="en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ramdom</a:t>
            </a:r>
            <a:endParaRPr/>
          </a:p>
        </p:txBody>
      </p:sp>
      <p:cxnSp>
        <p:nvCxnSpPr>
          <p:cNvPr id="1086" name="Google Shape;1086;p101"/>
          <p:cNvCxnSpPr/>
          <p:nvPr/>
        </p:nvCxnSpPr>
        <p:spPr>
          <a:xfrm rot="10800000">
            <a:off x="6019800" y="35433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087" name="Google Shape;1087;p101"/>
          <p:cNvSpPr txBox="1"/>
          <p:nvPr/>
        </p:nvSpPr>
        <p:spPr>
          <a:xfrm>
            <a:off x="5715000" y="3657600"/>
            <a:ext cx="1143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Compute total cost of swapping</a:t>
            </a:r>
            <a:endParaRPr/>
          </a:p>
        </p:txBody>
      </p:sp>
      <p:grpSp>
        <p:nvGrpSpPr>
          <p:cNvPr id="1088" name="Google Shape;1088;p101"/>
          <p:cNvGrpSpPr/>
          <p:nvPr/>
        </p:nvGrpSpPr>
        <p:grpSpPr>
          <a:xfrm>
            <a:off x="3544888" y="3458766"/>
            <a:ext cx="2176462" cy="1526381"/>
            <a:chOff x="2233" y="2905"/>
            <a:chExt cx="1371" cy="1282"/>
          </a:xfrm>
        </p:grpSpPr>
        <p:sp>
          <p:nvSpPr>
            <p:cNvPr id="1089" name="Google Shape;1089;p101"/>
            <p:cNvSpPr/>
            <p:nvPr/>
          </p:nvSpPr>
          <p:spPr>
            <a:xfrm>
              <a:off x="2233" y="2905"/>
              <a:ext cx="1371" cy="128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0" name="Google Shape;1090;p101"/>
            <p:cNvSpPr/>
            <p:nvPr/>
          </p:nvSpPr>
          <p:spPr>
            <a:xfrm>
              <a:off x="2376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91" name="Google Shape;1091;p101"/>
            <p:cNvCxnSpPr/>
            <p:nvPr/>
          </p:nvCxnSpPr>
          <p:spPr>
            <a:xfrm>
              <a:off x="2376" y="3928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101"/>
            <p:cNvCxnSpPr/>
            <p:nvPr/>
          </p:nvCxnSpPr>
          <p:spPr>
            <a:xfrm>
              <a:off x="2376" y="3823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101"/>
            <p:cNvCxnSpPr/>
            <p:nvPr/>
          </p:nvCxnSpPr>
          <p:spPr>
            <a:xfrm>
              <a:off x="2376" y="3725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101"/>
            <p:cNvCxnSpPr/>
            <p:nvPr/>
          </p:nvCxnSpPr>
          <p:spPr>
            <a:xfrm>
              <a:off x="2376" y="3620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5" name="Google Shape;1095;p101"/>
            <p:cNvCxnSpPr/>
            <p:nvPr/>
          </p:nvCxnSpPr>
          <p:spPr>
            <a:xfrm>
              <a:off x="2376" y="3521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6" name="Google Shape;1096;p101"/>
            <p:cNvCxnSpPr/>
            <p:nvPr/>
          </p:nvCxnSpPr>
          <p:spPr>
            <a:xfrm>
              <a:off x="2376" y="3416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7" name="Google Shape;1097;p101"/>
            <p:cNvCxnSpPr/>
            <p:nvPr/>
          </p:nvCxnSpPr>
          <p:spPr>
            <a:xfrm>
              <a:off x="2376" y="3318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101"/>
            <p:cNvCxnSpPr/>
            <p:nvPr/>
          </p:nvCxnSpPr>
          <p:spPr>
            <a:xfrm>
              <a:off x="2376" y="3213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101"/>
            <p:cNvCxnSpPr/>
            <p:nvPr/>
          </p:nvCxnSpPr>
          <p:spPr>
            <a:xfrm>
              <a:off x="2376" y="3114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101"/>
            <p:cNvCxnSpPr/>
            <p:nvPr/>
          </p:nvCxnSpPr>
          <p:spPr>
            <a:xfrm>
              <a:off x="2376" y="3009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101"/>
            <p:cNvCxnSpPr/>
            <p:nvPr/>
          </p:nvCxnSpPr>
          <p:spPr>
            <a:xfrm>
              <a:off x="2495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101"/>
            <p:cNvCxnSpPr/>
            <p:nvPr/>
          </p:nvCxnSpPr>
          <p:spPr>
            <a:xfrm>
              <a:off x="2607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101"/>
            <p:cNvCxnSpPr/>
            <p:nvPr/>
          </p:nvCxnSpPr>
          <p:spPr>
            <a:xfrm>
              <a:off x="2725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101"/>
            <p:cNvCxnSpPr/>
            <p:nvPr/>
          </p:nvCxnSpPr>
          <p:spPr>
            <a:xfrm>
              <a:off x="2838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101"/>
            <p:cNvCxnSpPr/>
            <p:nvPr/>
          </p:nvCxnSpPr>
          <p:spPr>
            <a:xfrm>
              <a:off x="2956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101"/>
            <p:cNvCxnSpPr/>
            <p:nvPr/>
          </p:nvCxnSpPr>
          <p:spPr>
            <a:xfrm>
              <a:off x="3068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101"/>
            <p:cNvCxnSpPr/>
            <p:nvPr/>
          </p:nvCxnSpPr>
          <p:spPr>
            <a:xfrm>
              <a:off x="3187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8" name="Google Shape;1108;p101"/>
            <p:cNvCxnSpPr/>
            <p:nvPr/>
          </p:nvCxnSpPr>
          <p:spPr>
            <a:xfrm>
              <a:off x="3299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9" name="Google Shape;1109;p101"/>
            <p:cNvCxnSpPr/>
            <p:nvPr/>
          </p:nvCxnSpPr>
          <p:spPr>
            <a:xfrm>
              <a:off x="3417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101"/>
            <p:cNvCxnSpPr/>
            <p:nvPr/>
          </p:nvCxnSpPr>
          <p:spPr>
            <a:xfrm>
              <a:off x="3530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1" name="Google Shape;1111;p101"/>
            <p:cNvSpPr/>
            <p:nvPr/>
          </p:nvSpPr>
          <p:spPr>
            <a:xfrm>
              <a:off x="2376" y="3009"/>
              <a:ext cx="1154" cy="10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12" name="Google Shape;1112;p101"/>
            <p:cNvCxnSpPr/>
            <p:nvPr/>
          </p:nvCxnSpPr>
          <p:spPr>
            <a:xfrm>
              <a:off x="2376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101"/>
            <p:cNvCxnSpPr/>
            <p:nvPr/>
          </p:nvCxnSpPr>
          <p:spPr>
            <a:xfrm>
              <a:off x="2364" y="4027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101"/>
            <p:cNvCxnSpPr/>
            <p:nvPr/>
          </p:nvCxnSpPr>
          <p:spPr>
            <a:xfrm>
              <a:off x="2364" y="3928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101"/>
            <p:cNvCxnSpPr/>
            <p:nvPr/>
          </p:nvCxnSpPr>
          <p:spPr>
            <a:xfrm>
              <a:off x="2364" y="3823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101"/>
            <p:cNvCxnSpPr/>
            <p:nvPr/>
          </p:nvCxnSpPr>
          <p:spPr>
            <a:xfrm>
              <a:off x="2364" y="3725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101"/>
            <p:cNvCxnSpPr/>
            <p:nvPr/>
          </p:nvCxnSpPr>
          <p:spPr>
            <a:xfrm>
              <a:off x="2364" y="3620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101"/>
            <p:cNvCxnSpPr/>
            <p:nvPr/>
          </p:nvCxnSpPr>
          <p:spPr>
            <a:xfrm>
              <a:off x="2364" y="3521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101"/>
            <p:cNvCxnSpPr/>
            <p:nvPr/>
          </p:nvCxnSpPr>
          <p:spPr>
            <a:xfrm>
              <a:off x="2364" y="3416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p101"/>
            <p:cNvCxnSpPr/>
            <p:nvPr/>
          </p:nvCxnSpPr>
          <p:spPr>
            <a:xfrm>
              <a:off x="2364" y="3318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p101"/>
            <p:cNvCxnSpPr/>
            <p:nvPr/>
          </p:nvCxnSpPr>
          <p:spPr>
            <a:xfrm>
              <a:off x="2364" y="3213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101"/>
            <p:cNvCxnSpPr/>
            <p:nvPr/>
          </p:nvCxnSpPr>
          <p:spPr>
            <a:xfrm>
              <a:off x="2364" y="3114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3" name="Google Shape;1123;p101"/>
            <p:cNvCxnSpPr/>
            <p:nvPr/>
          </p:nvCxnSpPr>
          <p:spPr>
            <a:xfrm>
              <a:off x="2364" y="3009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4" name="Google Shape;1124;p101"/>
            <p:cNvCxnSpPr/>
            <p:nvPr/>
          </p:nvCxnSpPr>
          <p:spPr>
            <a:xfrm>
              <a:off x="2376" y="4027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5" name="Google Shape;1125;p101"/>
            <p:cNvCxnSpPr/>
            <p:nvPr/>
          </p:nvCxnSpPr>
          <p:spPr>
            <a:xfrm flipH="1" rot="10800000">
              <a:off x="2376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6" name="Google Shape;1126;p101"/>
            <p:cNvCxnSpPr/>
            <p:nvPr/>
          </p:nvCxnSpPr>
          <p:spPr>
            <a:xfrm flipH="1" rot="10800000">
              <a:off x="2495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101"/>
            <p:cNvCxnSpPr/>
            <p:nvPr/>
          </p:nvCxnSpPr>
          <p:spPr>
            <a:xfrm flipH="1" rot="10800000">
              <a:off x="2607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8" name="Google Shape;1128;p101"/>
            <p:cNvCxnSpPr/>
            <p:nvPr/>
          </p:nvCxnSpPr>
          <p:spPr>
            <a:xfrm flipH="1" rot="10800000">
              <a:off x="2725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9" name="Google Shape;1129;p101"/>
            <p:cNvCxnSpPr/>
            <p:nvPr/>
          </p:nvCxnSpPr>
          <p:spPr>
            <a:xfrm flipH="1" rot="10800000">
              <a:off x="2838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0" name="Google Shape;1130;p101"/>
            <p:cNvCxnSpPr/>
            <p:nvPr/>
          </p:nvCxnSpPr>
          <p:spPr>
            <a:xfrm flipH="1" rot="10800000">
              <a:off x="2956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p101"/>
            <p:cNvCxnSpPr/>
            <p:nvPr/>
          </p:nvCxnSpPr>
          <p:spPr>
            <a:xfrm flipH="1" rot="10800000">
              <a:off x="3068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101"/>
            <p:cNvCxnSpPr/>
            <p:nvPr/>
          </p:nvCxnSpPr>
          <p:spPr>
            <a:xfrm flipH="1" rot="10800000">
              <a:off x="3187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101"/>
            <p:cNvCxnSpPr/>
            <p:nvPr/>
          </p:nvCxnSpPr>
          <p:spPr>
            <a:xfrm flipH="1" rot="10800000">
              <a:off x="3299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101"/>
            <p:cNvCxnSpPr/>
            <p:nvPr/>
          </p:nvCxnSpPr>
          <p:spPr>
            <a:xfrm flipH="1" rot="10800000">
              <a:off x="3417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101"/>
            <p:cNvCxnSpPr/>
            <p:nvPr/>
          </p:nvCxnSpPr>
          <p:spPr>
            <a:xfrm flipH="1" rot="10800000">
              <a:off x="3530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6" name="Google Shape;1136;p101"/>
            <p:cNvSpPr/>
            <p:nvPr/>
          </p:nvSpPr>
          <p:spPr>
            <a:xfrm>
              <a:off x="2682" y="3577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7" name="Google Shape;1137;p101"/>
            <p:cNvSpPr/>
            <p:nvPr/>
          </p:nvSpPr>
          <p:spPr>
            <a:xfrm>
              <a:off x="2563" y="3373"/>
              <a:ext cx="88" cy="87"/>
            </a:xfrm>
            <a:custGeom>
              <a:rect b="b" l="l" r="r" t="t"/>
              <a:pathLst>
                <a:path extrusionOk="0" h="87" w="88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8" name="Google Shape;1138;p101"/>
            <p:cNvSpPr/>
            <p:nvPr/>
          </p:nvSpPr>
          <p:spPr>
            <a:xfrm>
              <a:off x="3143" y="3681"/>
              <a:ext cx="87" cy="8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9" name="Google Shape;1139;p101"/>
            <p:cNvSpPr/>
            <p:nvPr/>
          </p:nvSpPr>
          <p:spPr>
            <a:xfrm>
              <a:off x="2794" y="3275"/>
              <a:ext cx="87" cy="86"/>
            </a:xfrm>
            <a:custGeom>
              <a:rect b="b" l="l" r="r" t="t"/>
              <a:pathLst>
                <a:path extrusionOk="0" h="86" w="87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0" name="Google Shape;1140;p101"/>
            <p:cNvSpPr/>
            <p:nvPr/>
          </p:nvSpPr>
          <p:spPr>
            <a:xfrm>
              <a:off x="2682" y="3170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1" name="Google Shape;1141;p101"/>
            <p:cNvSpPr/>
            <p:nvPr/>
          </p:nvSpPr>
          <p:spPr>
            <a:xfrm>
              <a:off x="3255" y="3478"/>
              <a:ext cx="88" cy="86"/>
            </a:xfrm>
            <a:custGeom>
              <a:rect b="b" l="l" r="r" t="t"/>
              <a:pathLst>
                <a:path extrusionOk="0" h="86" w="88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2" name="Google Shape;1142;p101"/>
            <p:cNvSpPr/>
            <p:nvPr/>
          </p:nvSpPr>
          <p:spPr>
            <a:xfrm>
              <a:off x="3143" y="3577"/>
              <a:ext cx="87" cy="86"/>
            </a:xfrm>
            <a:custGeom>
              <a:rect b="b" l="l" r="r" t="t"/>
              <a:pathLst>
                <a:path extrusionOk="0" h="86" w="87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3" name="Google Shape;1143;p101"/>
            <p:cNvSpPr/>
            <p:nvPr/>
          </p:nvSpPr>
          <p:spPr>
            <a:xfrm>
              <a:off x="3143" y="3373"/>
              <a:ext cx="87" cy="8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101"/>
            <p:cNvSpPr/>
            <p:nvPr/>
          </p:nvSpPr>
          <p:spPr>
            <a:xfrm>
              <a:off x="2326" y="4008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5" name="Google Shape;1145;p101"/>
            <p:cNvSpPr/>
            <p:nvPr/>
          </p:nvSpPr>
          <p:spPr>
            <a:xfrm>
              <a:off x="2326" y="391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6" name="Google Shape;1146;p101"/>
            <p:cNvSpPr/>
            <p:nvPr/>
          </p:nvSpPr>
          <p:spPr>
            <a:xfrm>
              <a:off x="2326" y="3805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7" name="Google Shape;1147;p101"/>
            <p:cNvSpPr/>
            <p:nvPr/>
          </p:nvSpPr>
          <p:spPr>
            <a:xfrm>
              <a:off x="2326" y="3706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8" name="Google Shape;1148;p101"/>
            <p:cNvSpPr/>
            <p:nvPr/>
          </p:nvSpPr>
          <p:spPr>
            <a:xfrm>
              <a:off x="2326" y="3601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9" name="Google Shape;1149;p101"/>
            <p:cNvSpPr/>
            <p:nvPr/>
          </p:nvSpPr>
          <p:spPr>
            <a:xfrm>
              <a:off x="2326" y="3503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0" name="Google Shape;1150;p101"/>
            <p:cNvSpPr/>
            <p:nvPr/>
          </p:nvSpPr>
          <p:spPr>
            <a:xfrm>
              <a:off x="2326" y="3398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1" name="Google Shape;1151;p101"/>
            <p:cNvSpPr/>
            <p:nvPr/>
          </p:nvSpPr>
          <p:spPr>
            <a:xfrm>
              <a:off x="2326" y="3299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2" name="Google Shape;1152;p101"/>
            <p:cNvSpPr/>
            <p:nvPr/>
          </p:nvSpPr>
          <p:spPr>
            <a:xfrm>
              <a:off x="2326" y="3194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3" name="Google Shape;1153;p101"/>
            <p:cNvSpPr/>
            <p:nvPr/>
          </p:nvSpPr>
          <p:spPr>
            <a:xfrm>
              <a:off x="2326" y="3096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4" name="Google Shape;1154;p101"/>
            <p:cNvSpPr/>
            <p:nvPr/>
          </p:nvSpPr>
          <p:spPr>
            <a:xfrm>
              <a:off x="2308" y="2991"/>
              <a:ext cx="19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5" name="Google Shape;1155;p101"/>
            <p:cNvSpPr/>
            <p:nvPr/>
          </p:nvSpPr>
          <p:spPr>
            <a:xfrm>
              <a:off x="2370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6" name="Google Shape;1156;p101"/>
            <p:cNvSpPr/>
            <p:nvPr/>
          </p:nvSpPr>
          <p:spPr>
            <a:xfrm>
              <a:off x="2489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7" name="Google Shape;1157;p101"/>
            <p:cNvSpPr/>
            <p:nvPr/>
          </p:nvSpPr>
          <p:spPr>
            <a:xfrm>
              <a:off x="2601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8" name="Google Shape;1158;p101"/>
            <p:cNvSpPr/>
            <p:nvPr/>
          </p:nvSpPr>
          <p:spPr>
            <a:xfrm>
              <a:off x="2719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9" name="Google Shape;1159;p101"/>
            <p:cNvSpPr/>
            <p:nvPr/>
          </p:nvSpPr>
          <p:spPr>
            <a:xfrm>
              <a:off x="2831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0" name="Google Shape;1160;p101"/>
            <p:cNvSpPr/>
            <p:nvPr/>
          </p:nvSpPr>
          <p:spPr>
            <a:xfrm>
              <a:off x="2950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1" name="Google Shape;1161;p101"/>
            <p:cNvSpPr/>
            <p:nvPr/>
          </p:nvSpPr>
          <p:spPr>
            <a:xfrm>
              <a:off x="3062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2" name="Google Shape;1162;p101"/>
            <p:cNvSpPr/>
            <p:nvPr/>
          </p:nvSpPr>
          <p:spPr>
            <a:xfrm>
              <a:off x="3180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3" name="Google Shape;1163;p101"/>
            <p:cNvSpPr/>
            <p:nvPr/>
          </p:nvSpPr>
          <p:spPr>
            <a:xfrm>
              <a:off x="3293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4" name="Google Shape;1164;p101"/>
            <p:cNvSpPr/>
            <p:nvPr/>
          </p:nvSpPr>
          <p:spPr>
            <a:xfrm>
              <a:off x="3411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5" name="Google Shape;1165;p101"/>
            <p:cNvSpPr/>
            <p:nvPr/>
          </p:nvSpPr>
          <p:spPr>
            <a:xfrm>
              <a:off x="3511" y="4070"/>
              <a:ext cx="19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6" name="Google Shape;1166;p101"/>
            <p:cNvSpPr/>
            <p:nvPr/>
          </p:nvSpPr>
          <p:spPr>
            <a:xfrm>
              <a:off x="2233" y="2905"/>
              <a:ext cx="1371" cy="128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67" name="Google Shape;1167;p101"/>
            <p:cNvCxnSpPr/>
            <p:nvPr/>
          </p:nvCxnSpPr>
          <p:spPr>
            <a:xfrm>
              <a:off x="3181" y="3456"/>
              <a:ext cx="0" cy="1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8" name="Google Shape;1168;p101"/>
            <p:cNvSpPr/>
            <p:nvPr/>
          </p:nvSpPr>
          <p:spPr>
            <a:xfrm>
              <a:off x="3033" y="3600"/>
              <a:ext cx="87" cy="86"/>
            </a:xfrm>
            <a:custGeom>
              <a:rect b="b" l="l" r="r" t="t"/>
              <a:pathLst>
                <a:path extrusionOk="0" h="86" w="87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9" name="Google Shape;1169;p101"/>
            <p:cNvSpPr/>
            <p:nvPr/>
          </p:nvSpPr>
          <p:spPr>
            <a:xfrm>
              <a:off x="3024" y="3792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70" name="Google Shape;1170;p101"/>
          <p:cNvSpPr/>
          <p:nvPr/>
        </p:nvSpPr>
        <p:spPr>
          <a:xfrm>
            <a:off x="3657600" y="3200400"/>
            <a:ext cx="14081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Total Cost = 26</a:t>
            </a:r>
            <a:endParaRPr/>
          </a:p>
        </p:txBody>
      </p:sp>
      <p:cxnSp>
        <p:nvCxnSpPr>
          <p:cNvPr id="1171" name="Google Shape;1171;p101"/>
          <p:cNvCxnSpPr/>
          <p:nvPr/>
        </p:nvCxnSpPr>
        <p:spPr>
          <a:xfrm rot="10800000">
            <a:off x="5334000" y="3086100"/>
            <a:ext cx="0" cy="285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172" name="Google Shape;1172;p101"/>
          <p:cNvSpPr txBox="1"/>
          <p:nvPr/>
        </p:nvSpPr>
        <p:spPr>
          <a:xfrm>
            <a:off x="2362200" y="3771900"/>
            <a:ext cx="1219200" cy="796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Swapping O and O</a:t>
            </a:r>
            <a:r>
              <a:rPr baseline="-25000"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ramdom 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If quality is improved.</a:t>
            </a:r>
            <a:endParaRPr/>
          </a:p>
        </p:txBody>
      </p:sp>
      <p:sp>
        <p:nvSpPr>
          <p:cNvPr id="1173" name="Google Shape;1173;p101"/>
          <p:cNvSpPr txBox="1"/>
          <p:nvPr/>
        </p:nvSpPr>
        <p:spPr>
          <a:xfrm>
            <a:off x="228600" y="3543300"/>
            <a:ext cx="1981200" cy="869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Do loop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0066"/>
                </a:solidFill>
                <a:latin typeface="Tahoma"/>
                <a:ea typeface="Tahoma"/>
                <a:cs typeface="Tahoma"/>
                <a:sym typeface="Tahoma"/>
              </a:rPr>
              <a:t>Until no change</a:t>
            </a:r>
            <a:endParaRPr/>
          </a:p>
        </p:txBody>
      </p:sp>
      <p:grpSp>
        <p:nvGrpSpPr>
          <p:cNvPr id="1174" name="Google Shape;1174;p101"/>
          <p:cNvGrpSpPr/>
          <p:nvPr/>
        </p:nvGrpSpPr>
        <p:grpSpPr>
          <a:xfrm>
            <a:off x="6821488" y="3458766"/>
            <a:ext cx="2176462" cy="1526381"/>
            <a:chOff x="4297" y="2905"/>
            <a:chExt cx="1371" cy="1282"/>
          </a:xfrm>
        </p:grpSpPr>
        <p:sp>
          <p:nvSpPr>
            <p:cNvPr id="1175" name="Google Shape;1175;p101"/>
            <p:cNvSpPr/>
            <p:nvPr/>
          </p:nvSpPr>
          <p:spPr>
            <a:xfrm>
              <a:off x="4297" y="2905"/>
              <a:ext cx="1371" cy="128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6" name="Google Shape;1176;p101"/>
            <p:cNvSpPr/>
            <p:nvPr/>
          </p:nvSpPr>
          <p:spPr>
            <a:xfrm>
              <a:off x="4440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77" name="Google Shape;1177;p101"/>
            <p:cNvCxnSpPr/>
            <p:nvPr/>
          </p:nvCxnSpPr>
          <p:spPr>
            <a:xfrm>
              <a:off x="4440" y="3928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101"/>
            <p:cNvCxnSpPr/>
            <p:nvPr/>
          </p:nvCxnSpPr>
          <p:spPr>
            <a:xfrm>
              <a:off x="4440" y="3823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101"/>
            <p:cNvCxnSpPr/>
            <p:nvPr/>
          </p:nvCxnSpPr>
          <p:spPr>
            <a:xfrm>
              <a:off x="4440" y="3725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101"/>
            <p:cNvCxnSpPr/>
            <p:nvPr/>
          </p:nvCxnSpPr>
          <p:spPr>
            <a:xfrm>
              <a:off x="4440" y="3620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101"/>
            <p:cNvCxnSpPr/>
            <p:nvPr/>
          </p:nvCxnSpPr>
          <p:spPr>
            <a:xfrm>
              <a:off x="4440" y="3521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101"/>
            <p:cNvCxnSpPr/>
            <p:nvPr/>
          </p:nvCxnSpPr>
          <p:spPr>
            <a:xfrm>
              <a:off x="4440" y="3416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101"/>
            <p:cNvCxnSpPr/>
            <p:nvPr/>
          </p:nvCxnSpPr>
          <p:spPr>
            <a:xfrm>
              <a:off x="4440" y="3318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101"/>
            <p:cNvCxnSpPr/>
            <p:nvPr/>
          </p:nvCxnSpPr>
          <p:spPr>
            <a:xfrm>
              <a:off x="4440" y="3213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101"/>
            <p:cNvCxnSpPr/>
            <p:nvPr/>
          </p:nvCxnSpPr>
          <p:spPr>
            <a:xfrm>
              <a:off x="4440" y="3114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101"/>
            <p:cNvCxnSpPr/>
            <p:nvPr/>
          </p:nvCxnSpPr>
          <p:spPr>
            <a:xfrm>
              <a:off x="4440" y="3009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101"/>
            <p:cNvCxnSpPr/>
            <p:nvPr/>
          </p:nvCxnSpPr>
          <p:spPr>
            <a:xfrm>
              <a:off x="4559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101"/>
            <p:cNvCxnSpPr/>
            <p:nvPr/>
          </p:nvCxnSpPr>
          <p:spPr>
            <a:xfrm>
              <a:off x="4671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101"/>
            <p:cNvCxnSpPr/>
            <p:nvPr/>
          </p:nvCxnSpPr>
          <p:spPr>
            <a:xfrm>
              <a:off x="4789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101"/>
            <p:cNvCxnSpPr/>
            <p:nvPr/>
          </p:nvCxnSpPr>
          <p:spPr>
            <a:xfrm>
              <a:off x="4902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101"/>
            <p:cNvCxnSpPr/>
            <p:nvPr/>
          </p:nvCxnSpPr>
          <p:spPr>
            <a:xfrm>
              <a:off x="5020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101"/>
            <p:cNvCxnSpPr/>
            <p:nvPr/>
          </p:nvCxnSpPr>
          <p:spPr>
            <a:xfrm>
              <a:off x="5132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101"/>
            <p:cNvCxnSpPr/>
            <p:nvPr/>
          </p:nvCxnSpPr>
          <p:spPr>
            <a:xfrm>
              <a:off x="5251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101"/>
            <p:cNvCxnSpPr/>
            <p:nvPr/>
          </p:nvCxnSpPr>
          <p:spPr>
            <a:xfrm>
              <a:off x="5363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101"/>
            <p:cNvCxnSpPr/>
            <p:nvPr/>
          </p:nvCxnSpPr>
          <p:spPr>
            <a:xfrm>
              <a:off x="5481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101"/>
            <p:cNvCxnSpPr/>
            <p:nvPr/>
          </p:nvCxnSpPr>
          <p:spPr>
            <a:xfrm>
              <a:off x="5594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7" name="Google Shape;1197;p101"/>
            <p:cNvSpPr/>
            <p:nvPr/>
          </p:nvSpPr>
          <p:spPr>
            <a:xfrm>
              <a:off x="4440" y="3009"/>
              <a:ext cx="1154" cy="101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98" name="Google Shape;1198;p101"/>
            <p:cNvCxnSpPr/>
            <p:nvPr/>
          </p:nvCxnSpPr>
          <p:spPr>
            <a:xfrm>
              <a:off x="4440" y="3009"/>
              <a:ext cx="1" cy="101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9" name="Google Shape;1199;p101"/>
            <p:cNvCxnSpPr/>
            <p:nvPr/>
          </p:nvCxnSpPr>
          <p:spPr>
            <a:xfrm>
              <a:off x="4428" y="4027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" name="Google Shape;1200;p101"/>
            <p:cNvCxnSpPr/>
            <p:nvPr/>
          </p:nvCxnSpPr>
          <p:spPr>
            <a:xfrm>
              <a:off x="4428" y="3928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101"/>
            <p:cNvCxnSpPr/>
            <p:nvPr/>
          </p:nvCxnSpPr>
          <p:spPr>
            <a:xfrm>
              <a:off x="4428" y="3823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101"/>
            <p:cNvCxnSpPr/>
            <p:nvPr/>
          </p:nvCxnSpPr>
          <p:spPr>
            <a:xfrm>
              <a:off x="4428" y="3725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101"/>
            <p:cNvCxnSpPr/>
            <p:nvPr/>
          </p:nvCxnSpPr>
          <p:spPr>
            <a:xfrm>
              <a:off x="4428" y="3620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101"/>
            <p:cNvCxnSpPr/>
            <p:nvPr/>
          </p:nvCxnSpPr>
          <p:spPr>
            <a:xfrm>
              <a:off x="4428" y="3521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101"/>
            <p:cNvCxnSpPr/>
            <p:nvPr/>
          </p:nvCxnSpPr>
          <p:spPr>
            <a:xfrm>
              <a:off x="4428" y="3416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101"/>
            <p:cNvCxnSpPr/>
            <p:nvPr/>
          </p:nvCxnSpPr>
          <p:spPr>
            <a:xfrm>
              <a:off x="4428" y="3318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101"/>
            <p:cNvCxnSpPr/>
            <p:nvPr/>
          </p:nvCxnSpPr>
          <p:spPr>
            <a:xfrm>
              <a:off x="4428" y="3213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101"/>
            <p:cNvCxnSpPr/>
            <p:nvPr/>
          </p:nvCxnSpPr>
          <p:spPr>
            <a:xfrm>
              <a:off x="4428" y="3114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101"/>
            <p:cNvCxnSpPr/>
            <p:nvPr/>
          </p:nvCxnSpPr>
          <p:spPr>
            <a:xfrm>
              <a:off x="4428" y="3009"/>
              <a:ext cx="1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101"/>
            <p:cNvCxnSpPr/>
            <p:nvPr/>
          </p:nvCxnSpPr>
          <p:spPr>
            <a:xfrm>
              <a:off x="4440" y="4027"/>
              <a:ext cx="1154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p101"/>
            <p:cNvCxnSpPr/>
            <p:nvPr/>
          </p:nvCxnSpPr>
          <p:spPr>
            <a:xfrm flipH="1" rot="10800000">
              <a:off x="4440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p101"/>
            <p:cNvCxnSpPr/>
            <p:nvPr/>
          </p:nvCxnSpPr>
          <p:spPr>
            <a:xfrm flipH="1" rot="10800000">
              <a:off x="4559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3" name="Google Shape;1213;p101"/>
            <p:cNvCxnSpPr/>
            <p:nvPr/>
          </p:nvCxnSpPr>
          <p:spPr>
            <a:xfrm flipH="1" rot="10800000">
              <a:off x="4671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p101"/>
            <p:cNvCxnSpPr/>
            <p:nvPr/>
          </p:nvCxnSpPr>
          <p:spPr>
            <a:xfrm flipH="1" rot="10800000">
              <a:off x="4789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p101"/>
            <p:cNvCxnSpPr/>
            <p:nvPr/>
          </p:nvCxnSpPr>
          <p:spPr>
            <a:xfrm flipH="1" rot="10800000">
              <a:off x="4902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101"/>
            <p:cNvCxnSpPr/>
            <p:nvPr/>
          </p:nvCxnSpPr>
          <p:spPr>
            <a:xfrm flipH="1" rot="10800000">
              <a:off x="5020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101"/>
            <p:cNvCxnSpPr/>
            <p:nvPr/>
          </p:nvCxnSpPr>
          <p:spPr>
            <a:xfrm flipH="1" rot="10800000">
              <a:off x="5132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101"/>
            <p:cNvCxnSpPr/>
            <p:nvPr/>
          </p:nvCxnSpPr>
          <p:spPr>
            <a:xfrm flipH="1" rot="10800000">
              <a:off x="5251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101"/>
            <p:cNvCxnSpPr/>
            <p:nvPr/>
          </p:nvCxnSpPr>
          <p:spPr>
            <a:xfrm flipH="1" rot="10800000">
              <a:off x="5363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101"/>
            <p:cNvCxnSpPr/>
            <p:nvPr/>
          </p:nvCxnSpPr>
          <p:spPr>
            <a:xfrm flipH="1" rot="10800000">
              <a:off x="5481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101"/>
            <p:cNvCxnSpPr/>
            <p:nvPr/>
          </p:nvCxnSpPr>
          <p:spPr>
            <a:xfrm flipH="1" rot="10800000">
              <a:off x="5594" y="4027"/>
              <a:ext cx="1" cy="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2" name="Google Shape;1222;p101"/>
            <p:cNvSpPr/>
            <p:nvPr/>
          </p:nvSpPr>
          <p:spPr>
            <a:xfrm>
              <a:off x="4746" y="3577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3" name="Google Shape;1223;p101"/>
            <p:cNvSpPr/>
            <p:nvPr/>
          </p:nvSpPr>
          <p:spPr>
            <a:xfrm>
              <a:off x="4627" y="3373"/>
              <a:ext cx="88" cy="87"/>
            </a:xfrm>
            <a:custGeom>
              <a:rect b="b" l="l" r="r" t="t"/>
              <a:pathLst>
                <a:path extrusionOk="0" h="87" w="88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4" name="Google Shape;1224;p101"/>
            <p:cNvSpPr/>
            <p:nvPr/>
          </p:nvSpPr>
          <p:spPr>
            <a:xfrm>
              <a:off x="5207" y="3681"/>
              <a:ext cx="87" cy="8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5" name="Google Shape;1225;p101"/>
            <p:cNvSpPr/>
            <p:nvPr/>
          </p:nvSpPr>
          <p:spPr>
            <a:xfrm>
              <a:off x="4858" y="3275"/>
              <a:ext cx="87" cy="86"/>
            </a:xfrm>
            <a:custGeom>
              <a:rect b="b" l="l" r="r" t="t"/>
              <a:pathLst>
                <a:path extrusionOk="0" h="86" w="87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6" name="Google Shape;1226;p101"/>
            <p:cNvSpPr/>
            <p:nvPr/>
          </p:nvSpPr>
          <p:spPr>
            <a:xfrm>
              <a:off x="4746" y="3170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7" name="Google Shape;1227;p101"/>
            <p:cNvSpPr/>
            <p:nvPr/>
          </p:nvSpPr>
          <p:spPr>
            <a:xfrm>
              <a:off x="5319" y="3478"/>
              <a:ext cx="88" cy="86"/>
            </a:xfrm>
            <a:custGeom>
              <a:rect b="b" l="l" r="r" t="t"/>
              <a:pathLst>
                <a:path extrusionOk="0" h="86" w="88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8" name="Google Shape;1228;p101"/>
            <p:cNvSpPr/>
            <p:nvPr/>
          </p:nvSpPr>
          <p:spPr>
            <a:xfrm>
              <a:off x="5089" y="3780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9" name="Google Shape;1229;p101"/>
            <p:cNvSpPr/>
            <p:nvPr/>
          </p:nvSpPr>
          <p:spPr>
            <a:xfrm>
              <a:off x="5207" y="3577"/>
              <a:ext cx="87" cy="86"/>
            </a:xfrm>
            <a:custGeom>
              <a:rect b="b" l="l" r="r" t="t"/>
              <a:pathLst>
                <a:path extrusionOk="0" h="86" w="87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0" name="Google Shape;1230;p101"/>
            <p:cNvSpPr/>
            <p:nvPr/>
          </p:nvSpPr>
          <p:spPr>
            <a:xfrm>
              <a:off x="5207" y="3373"/>
              <a:ext cx="87" cy="87"/>
            </a:xfrm>
            <a:custGeom>
              <a:rect b="b" l="l" r="r" t="t"/>
              <a:pathLst>
                <a:path extrusionOk="0" h="87" w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1" name="Google Shape;1231;p101"/>
            <p:cNvSpPr/>
            <p:nvPr/>
          </p:nvSpPr>
          <p:spPr>
            <a:xfrm>
              <a:off x="4390" y="4008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2" name="Google Shape;1232;p101"/>
            <p:cNvSpPr/>
            <p:nvPr/>
          </p:nvSpPr>
          <p:spPr>
            <a:xfrm>
              <a:off x="4390" y="391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3" name="Google Shape;1233;p101"/>
            <p:cNvSpPr/>
            <p:nvPr/>
          </p:nvSpPr>
          <p:spPr>
            <a:xfrm>
              <a:off x="4390" y="3805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4" name="Google Shape;1234;p101"/>
            <p:cNvSpPr/>
            <p:nvPr/>
          </p:nvSpPr>
          <p:spPr>
            <a:xfrm>
              <a:off x="4390" y="3706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5" name="Google Shape;1235;p101"/>
            <p:cNvSpPr/>
            <p:nvPr/>
          </p:nvSpPr>
          <p:spPr>
            <a:xfrm>
              <a:off x="4390" y="3601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6" name="Google Shape;1236;p101"/>
            <p:cNvSpPr/>
            <p:nvPr/>
          </p:nvSpPr>
          <p:spPr>
            <a:xfrm>
              <a:off x="4390" y="3503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7" name="Google Shape;1237;p101"/>
            <p:cNvSpPr/>
            <p:nvPr/>
          </p:nvSpPr>
          <p:spPr>
            <a:xfrm>
              <a:off x="4390" y="3398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8" name="Google Shape;1238;p101"/>
            <p:cNvSpPr/>
            <p:nvPr/>
          </p:nvSpPr>
          <p:spPr>
            <a:xfrm>
              <a:off x="4390" y="3299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9" name="Google Shape;1239;p101"/>
            <p:cNvSpPr/>
            <p:nvPr/>
          </p:nvSpPr>
          <p:spPr>
            <a:xfrm>
              <a:off x="4390" y="3194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0" name="Google Shape;1240;p101"/>
            <p:cNvSpPr/>
            <p:nvPr/>
          </p:nvSpPr>
          <p:spPr>
            <a:xfrm>
              <a:off x="4390" y="3096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1" name="Google Shape;1241;p101"/>
            <p:cNvSpPr/>
            <p:nvPr/>
          </p:nvSpPr>
          <p:spPr>
            <a:xfrm>
              <a:off x="4372" y="2991"/>
              <a:ext cx="19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2" name="Google Shape;1242;p101"/>
            <p:cNvSpPr/>
            <p:nvPr/>
          </p:nvSpPr>
          <p:spPr>
            <a:xfrm>
              <a:off x="4434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101"/>
            <p:cNvSpPr/>
            <p:nvPr/>
          </p:nvSpPr>
          <p:spPr>
            <a:xfrm>
              <a:off x="4553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4" name="Google Shape;1244;p101"/>
            <p:cNvSpPr/>
            <p:nvPr/>
          </p:nvSpPr>
          <p:spPr>
            <a:xfrm>
              <a:off x="4665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5" name="Google Shape;1245;p101"/>
            <p:cNvSpPr/>
            <p:nvPr/>
          </p:nvSpPr>
          <p:spPr>
            <a:xfrm>
              <a:off x="4783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6" name="Google Shape;1246;p101"/>
            <p:cNvSpPr/>
            <p:nvPr/>
          </p:nvSpPr>
          <p:spPr>
            <a:xfrm>
              <a:off x="4895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7" name="Google Shape;1247;p101"/>
            <p:cNvSpPr/>
            <p:nvPr/>
          </p:nvSpPr>
          <p:spPr>
            <a:xfrm>
              <a:off x="5014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8" name="Google Shape;1248;p101"/>
            <p:cNvSpPr/>
            <p:nvPr/>
          </p:nvSpPr>
          <p:spPr>
            <a:xfrm>
              <a:off x="5126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9" name="Google Shape;1249;p101"/>
            <p:cNvSpPr/>
            <p:nvPr/>
          </p:nvSpPr>
          <p:spPr>
            <a:xfrm>
              <a:off x="5244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0" name="Google Shape;1250;p101"/>
            <p:cNvSpPr/>
            <p:nvPr/>
          </p:nvSpPr>
          <p:spPr>
            <a:xfrm>
              <a:off x="5357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1" name="Google Shape;1251;p101"/>
            <p:cNvSpPr/>
            <p:nvPr/>
          </p:nvSpPr>
          <p:spPr>
            <a:xfrm>
              <a:off x="5475" y="4070"/>
              <a:ext cx="12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2" name="Google Shape;1252;p101"/>
            <p:cNvSpPr/>
            <p:nvPr/>
          </p:nvSpPr>
          <p:spPr>
            <a:xfrm>
              <a:off x="5575" y="4070"/>
              <a:ext cx="19" cy="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3" name="Google Shape;1253;p101"/>
            <p:cNvSpPr/>
            <p:nvPr/>
          </p:nvSpPr>
          <p:spPr>
            <a:xfrm>
              <a:off x="4297" y="2905"/>
              <a:ext cx="1371" cy="128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54" name="Google Shape;1254;p101"/>
            <p:cNvCxnSpPr/>
            <p:nvPr/>
          </p:nvCxnSpPr>
          <p:spPr>
            <a:xfrm>
              <a:off x="5245" y="3456"/>
              <a:ext cx="0" cy="1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5" name="Google Shape;1255;p101"/>
            <p:cNvSpPr/>
            <p:nvPr/>
          </p:nvSpPr>
          <p:spPr>
            <a:xfrm>
              <a:off x="5088" y="3600"/>
              <a:ext cx="87" cy="86"/>
            </a:xfrm>
            <a:custGeom>
              <a:rect b="b" l="l" r="r" t="t"/>
              <a:pathLst>
                <a:path extrusionOk="0" h="86" w="87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cap="flat" cmpd="sng" w="9525">
              <a:solidFill>
                <a:srgbClr val="0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2"/>
          <p:cNvSpPr txBox="1"/>
          <p:nvPr>
            <p:ph type="title"/>
          </p:nvPr>
        </p:nvSpPr>
        <p:spPr>
          <a:xfrm>
            <a:off x="457200" y="-20538"/>
            <a:ext cx="8153400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PAM </a:t>
            </a:r>
            <a:r>
              <a:rPr b="0" i="0" lang="en" sz="40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b="0" i="0" sz="40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02"/>
          <p:cNvSpPr txBox="1"/>
          <p:nvPr/>
        </p:nvSpPr>
        <p:spPr>
          <a:xfrm>
            <a:off x="457200" y="725928"/>
            <a:ext cx="8153400" cy="4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Initialize: select</a:t>
            </a:r>
            <a:r>
              <a:rPr baseline="30000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the 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data points as the medoids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each data point to the closest medoid.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cost of the configuration decreases: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medoid </a:t>
            </a:r>
            <a: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b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non-medoid data point </a:t>
            </a:r>
            <a: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3" marL="1885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 </a:t>
            </a:r>
            <a: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 </a:t>
            </a:r>
            <a: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recompute the cost (sum of distances of points to their medoid)</a:t>
            </a:r>
            <a:b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3" marL="1885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total cost of the configuration increased in the previous step, undo the swap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3"/>
          <p:cNvSpPr txBox="1"/>
          <p:nvPr>
            <p:ph type="title"/>
          </p:nvPr>
        </p:nvSpPr>
        <p:spPr>
          <a:xfrm>
            <a:off x="331800" y="312781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K-medoids example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68" name="Google Shape;1268;p103"/>
          <p:cNvSpPr txBox="1"/>
          <p:nvPr>
            <p:ph idx="1" type="body"/>
          </p:nvPr>
        </p:nvSpPr>
        <p:spPr>
          <a:xfrm>
            <a:off x="328613" y="1456135"/>
            <a:ext cx="82041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4150"/>
            <a:ext cx="8991598" cy="334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4"/>
          <p:cNvSpPr txBox="1"/>
          <p:nvPr>
            <p:ph type="title"/>
          </p:nvPr>
        </p:nvSpPr>
        <p:spPr>
          <a:xfrm>
            <a:off x="317500" y="6786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04"/>
          <p:cNvSpPr txBox="1"/>
          <p:nvPr>
            <p:ph idx="1" type="body"/>
          </p:nvPr>
        </p:nvSpPr>
        <p:spPr>
          <a:xfrm>
            <a:off x="328613" y="1456135"/>
            <a:ext cx="82041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94" y="0"/>
            <a:ext cx="85328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05"/>
          <p:cNvSpPr txBox="1"/>
          <p:nvPr>
            <p:ph type="title"/>
          </p:nvPr>
        </p:nvSpPr>
        <p:spPr>
          <a:xfrm>
            <a:off x="317500" y="678656"/>
            <a:ext cx="8632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05"/>
          <p:cNvSpPr txBox="1"/>
          <p:nvPr>
            <p:ph idx="1" type="body"/>
          </p:nvPr>
        </p:nvSpPr>
        <p:spPr>
          <a:xfrm>
            <a:off x="328613" y="1456135"/>
            <a:ext cx="82041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105"/>
          <p:cNvGrpSpPr/>
          <p:nvPr/>
        </p:nvGrpSpPr>
        <p:grpSpPr>
          <a:xfrm>
            <a:off x="440276" y="0"/>
            <a:ext cx="8494174" cy="5143501"/>
            <a:chOff x="440276" y="0"/>
            <a:chExt cx="8494174" cy="5143501"/>
          </a:xfrm>
        </p:grpSpPr>
        <p:pic>
          <p:nvPicPr>
            <p:cNvPr id="1284" name="Google Shape;1284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276" y="0"/>
              <a:ext cx="826345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08525" y="2989650"/>
              <a:ext cx="3525925" cy="2153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06"/>
          <p:cNvSpPr txBox="1"/>
          <p:nvPr>
            <p:ph type="title"/>
          </p:nvPr>
        </p:nvSpPr>
        <p:spPr>
          <a:xfrm>
            <a:off x="1219200" y="0"/>
            <a:ext cx="7543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What is the problem with PAM?</a:t>
            </a:r>
            <a:endParaRPr b="0" i="0" sz="36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06"/>
          <p:cNvSpPr txBox="1"/>
          <p:nvPr>
            <p:ph idx="1" type="body"/>
          </p:nvPr>
        </p:nvSpPr>
        <p:spPr>
          <a:xfrm>
            <a:off x="609600" y="628650"/>
            <a:ext cx="8154988" cy="3140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Pam is more robust than k-means in the presence of noise and outliers because a medoid is less influenced by outliers or other extreme values than a mean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Pam works efficiently for small data sets but does not </a:t>
            </a:r>
            <a:r>
              <a:rPr b="1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scale well</a:t>
            </a: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for large data sets.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3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O(k(n-k)</a:t>
            </a:r>
            <a:r>
              <a:rPr b="0" baseline="3000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) for each iteration 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			where n is # of data,k is # of clusters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➔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Sampling based method, 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None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	CLARA(Clustering LARge Applications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07"/>
          <p:cNvSpPr txBox="1"/>
          <p:nvPr>
            <p:ph type="title"/>
          </p:nvPr>
        </p:nvSpPr>
        <p:spPr>
          <a:xfrm>
            <a:off x="381000" y="342900"/>
            <a:ext cx="8458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CLARA</a:t>
            </a:r>
            <a:r>
              <a:rPr b="0" i="0" lang="en" sz="2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 (Clustering Large Applications) (1990)</a:t>
            </a:r>
            <a:endParaRPr b="1" i="0" sz="19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07"/>
          <p:cNvSpPr txBox="1"/>
          <p:nvPr>
            <p:ph idx="1" type="body"/>
          </p:nvPr>
        </p:nvSpPr>
        <p:spPr>
          <a:xfrm>
            <a:off x="457200" y="1301354"/>
            <a:ext cx="8154988" cy="3140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CLARA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(Kaufmann and Rousseeuw in 1990)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Built in statistical analysis packages, such as S+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It draws </a:t>
            </a: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multiple samples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of the data set, applies </a:t>
            </a: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PAM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on each sample, and gives the best clustering as the output</a:t>
            </a:r>
            <a:endParaRPr/>
          </a:p>
          <a:p>
            <a:pPr indent="-338138" lvl="0" marL="33813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Strength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 deals with larger data sets than </a:t>
            </a:r>
            <a:r>
              <a:rPr b="0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PAM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Weakness: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8" lvl="1" marL="738188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Efficiency depends on the sample size</a:t>
            </a:r>
            <a:endParaRPr/>
          </a:p>
          <a:p>
            <a:pPr indent="-280988" lvl="1" marL="738188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good clustering based on samples will not necessarily represent a good clustering of the whole data set if the sample is biased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45"/>
          <p:cNvSpPr txBox="1"/>
          <p:nvPr/>
        </p:nvSpPr>
        <p:spPr>
          <a:xfrm>
            <a:off x="1355725" y="488156"/>
            <a:ext cx="7296150" cy="40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Is Good Clustering?</a:t>
            </a:r>
            <a:endParaRPr/>
          </a:p>
        </p:txBody>
      </p:sp>
      <p:sp>
        <p:nvSpPr>
          <p:cNvPr id="192" name="Google Shape;192;p45"/>
          <p:cNvSpPr txBox="1"/>
          <p:nvPr/>
        </p:nvSpPr>
        <p:spPr>
          <a:xfrm>
            <a:off x="533400" y="1314450"/>
            <a:ext cx="8305800" cy="679655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 clustering method is also measured by its ability to discover some or all of the </a:t>
            </a:r>
            <a:r>
              <a:rPr b="0" i="0" lang="en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patterns.</a:t>
            </a:r>
            <a:endParaRPr/>
          </a:p>
        </p:txBody>
      </p:sp>
      <p:pic>
        <p:nvPicPr>
          <p:cNvPr id="193" name="Google Shape;1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2288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8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Clustering Approaches</a:t>
            </a:r>
            <a:endParaRPr/>
          </a:p>
        </p:txBody>
      </p:sp>
      <p:sp>
        <p:nvSpPr>
          <p:cNvPr id="1306" name="Google Shape;1306;p108"/>
          <p:cNvSpPr txBox="1"/>
          <p:nvPr/>
        </p:nvSpPr>
        <p:spPr>
          <a:xfrm>
            <a:off x="3678238" y="1371600"/>
            <a:ext cx="17875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endParaRPr/>
          </a:p>
        </p:txBody>
      </p:sp>
      <p:grpSp>
        <p:nvGrpSpPr>
          <p:cNvPr id="1307" name="Google Shape;1307;p108"/>
          <p:cNvGrpSpPr/>
          <p:nvPr/>
        </p:nvGrpSpPr>
        <p:grpSpPr>
          <a:xfrm>
            <a:off x="1013399" y="2400300"/>
            <a:ext cx="7140001" cy="571500"/>
            <a:chOff x="412" y="2016"/>
            <a:chExt cx="4916" cy="480"/>
          </a:xfrm>
        </p:grpSpPr>
        <p:sp>
          <p:nvSpPr>
            <p:cNvPr id="1308" name="Google Shape;1308;p108"/>
            <p:cNvSpPr txBox="1"/>
            <p:nvPr/>
          </p:nvSpPr>
          <p:spPr>
            <a:xfrm>
              <a:off x="412" y="2112"/>
              <a:ext cx="1174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Hierarchical</a:t>
              </a:r>
              <a:endParaRPr/>
            </a:p>
          </p:txBody>
        </p:sp>
        <p:sp>
          <p:nvSpPr>
            <p:cNvPr id="1309" name="Google Shape;1309;p108"/>
            <p:cNvSpPr txBox="1"/>
            <p:nvPr/>
          </p:nvSpPr>
          <p:spPr>
            <a:xfrm>
              <a:off x="1757" y="2112"/>
              <a:ext cx="10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Partitional</a:t>
              </a:r>
              <a:endParaRPr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0" name="Google Shape;1310;p108"/>
            <p:cNvSpPr txBox="1"/>
            <p:nvPr/>
          </p:nvSpPr>
          <p:spPr>
            <a:xfrm>
              <a:off x="2969" y="2112"/>
              <a:ext cx="1104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Categorical</a:t>
              </a:r>
              <a:endParaRPr/>
            </a:p>
          </p:txBody>
        </p:sp>
        <p:sp>
          <p:nvSpPr>
            <p:cNvPr id="1311" name="Google Shape;1311;p108"/>
            <p:cNvSpPr txBox="1"/>
            <p:nvPr/>
          </p:nvSpPr>
          <p:spPr>
            <a:xfrm>
              <a:off x="4256" y="2112"/>
              <a:ext cx="965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Large DB</a:t>
              </a:r>
              <a:endParaRPr/>
            </a:p>
          </p:txBody>
        </p:sp>
        <p:sp>
          <p:nvSpPr>
            <p:cNvPr id="1312" name="Google Shape;1312;p108"/>
            <p:cNvSpPr/>
            <p:nvPr/>
          </p:nvSpPr>
          <p:spPr>
            <a:xfrm>
              <a:off x="4176" y="2016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3" name="Google Shape;1313;p108"/>
            <p:cNvSpPr/>
            <p:nvPr/>
          </p:nvSpPr>
          <p:spPr>
            <a:xfrm>
              <a:off x="2928" y="2016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4" name="Google Shape;1314;p108"/>
            <p:cNvSpPr/>
            <p:nvPr/>
          </p:nvSpPr>
          <p:spPr>
            <a:xfrm>
              <a:off x="432" y="2016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5" name="Google Shape;1315;p108"/>
            <p:cNvSpPr/>
            <p:nvPr/>
          </p:nvSpPr>
          <p:spPr>
            <a:xfrm>
              <a:off x="1680" y="2016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16" name="Google Shape;1316;p108"/>
          <p:cNvGrpSpPr/>
          <p:nvPr/>
        </p:nvGrpSpPr>
        <p:grpSpPr>
          <a:xfrm>
            <a:off x="346463" y="3314700"/>
            <a:ext cx="3588950" cy="571500"/>
            <a:chOff x="132" y="2784"/>
            <a:chExt cx="2412" cy="480"/>
          </a:xfrm>
        </p:grpSpPr>
        <p:sp>
          <p:nvSpPr>
            <p:cNvPr id="1317" name="Google Shape;1317;p108"/>
            <p:cNvSpPr txBox="1"/>
            <p:nvPr/>
          </p:nvSpPr>
          <p:spPr>
            <a:xfrm>
              <a:off x="132" y="2911"/>
              <a:ext cx="115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Agglomerative</a:t>
              </a:r>
              <a:endParaRPr/>
            </a:p>
          </p:txBody>
        </p:sp>
        <p:sp>
          <p:nvSpPr>
            <p:cNvPr id="1318" name="Google Shape;1318;p108"/>
            <p:cNvSpPr txBox="1"/>
            <p:nvPr/>
          </p:nvSpPr>
          <p:spPr>
            <a:xfrm>
              <a:off x="1640" y="2928"/>
              <a:ext cx="713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Divisive</a:t>
              </a:r>
              <a:endParaRPr/>
            </a:p>
          </p:txBody>
        </p:sp>
        <p:sp>
          <p:nvSpPr>
            <p:cNvPr id="1319" name="Google Shape;1319;p108"/>
            <p:cNvSpPr/>
            <p:nvPr/>
          </p:nvSpPr>
          <p:spPr>
            <a:xfrm>
              <a:off x="144" y="2784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0" name="Google Shape;1320;p108"/>
            <p:cNvSpPr/>
            <p:nvPr/>
          </p:nvSpPr>
          <p:spPr>
            <a:xfrm>
              <a:off x="1392" y="2784"/>
              <a:ext cx="1152" cy="48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321" name="Google Shape;1321;p108"/>
          <p:cNvCxnSpPr/>
          <p:nvPr/>
        </p:nvCxnSpPr>
        <p:spPr>
          <a:xfrm>
            <a:off x="1905000" y="2400300"/>
            <a:ext cx="0" cy="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108"/>
          <p:cNvSpPr/>
          <p:nvPr/>
        </p:nvSpPr>
        <p:spPr>
          <a:xfrm>
            <a:off x="3695700" y="1257300"/>
            <a:ext cx="17907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3" name="Google Shape;1323;p108"/>
          <p:cNvCxnSpPr/>
          <p:nvPr/>
        </p:nvCxnSpPr>
        <p:spPr>
          <a:xfrm flipH="1" rot="10800000">
            <a:off x="1905000" y="1828800"/>
            <a:ext cx="26670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108"/>
          <p:cNvCxnSpPr/>
          <p:nvPr/>
        </p:nvCxnSpPr>
        <p:spPr>
          <a:xfrm flipH="1" rot="10800000">
            <a:off x="3657600" y="1828800"/>
            <a:ext cx="9144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108"/>
          <p:cNvCxnSpPr/>
          <p:nvPr/>
        </p:nvCxnSpPr>
        <p:spPr>
          <a:xfrm rot="10800000">
            <a:off x="4572000" y="1828800"/>
            <a:ext cx="9144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108"/>
          <p:cNvCxnSpPr/>
          <p:nvPr/>
        </p:nvCxnSpPr>
        <p:spPr>
          <a:xfrm rot="10800000">
            <a:off x="4572000" y="1828800"/>
            <a:ext cx="2743200" cy="5715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08"/>
          <p:cNvCxnSpPr/>
          <p:nvPr/>
        </p:nvCxnSpPr>
        <p:spPr>
          <a:xfrm flipH="1">
            <a:off x="1219200" y="2971800"/>
            <a:ext cx="6858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108"/>
          <p:cNvCxnSpPr/>
          <p:nvPr/>
        </p:nvCxnSpPr>
        <p:spPr>
          <a:xfrm>
            <a:off x="1905000" y="2971800"/>
            <a:ext cx="11430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108"/>
          <p:cNvSpPr txBox="1"/>
          <p:nvPr/>
        </p:nvSpPr>
        <p:spPr>
          <a:xfrm>
            <a:off x="5373946" y="3465910"/>
            <a:ext cx="116788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endParaRPr/>
          </a:p>
        </p:txBody>
      </p:sp>
      <p:sp>
        <p:nvSpPr>
          <p:cNvPr id="1330" name="Google Shape;1330;p108"/>
          <p:cNvSpPr txBox="1"/>
          <p:nvPr/>
        </p:nvSpPr>
        <p:spPr>
          <a:xfrm>
            <a:off x="7070705" y="3465910"/>
            <a:ext cx="153832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Compression</a:t>
            </a:r>
            <a:endParaRPr/>
          </a:p>
        </p:txBody>
      </p:sp>
      <p:sp>
        <p:nvSpPr>
          <p:cNvPr id="1331" name="Google Shape;1331;p108"/>
          <p:cNvSpPr/>
          <p:nvPr/>
        </p:nvSpPr>
        <p:spPr>
          <a:xfrm>
            <a:off x="5114925" y="3314700"/>
            <a:ext cx="17145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2" name="Google Shape;1332;p108"/>
          <p:cNvSpPr/>
          <p:nvPr/>
        </p:nvSpPr>
        <p:spPr>
          <a:xfrm>
            <a:off x="6972300" y="3314700"/>
            <a:ext cx="1714500" cy="5715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3" name="Google Shape;1333;p108"/>
          <p:cNvCxnSpPr/>
          <p:nvPr/>
        </p:nvCxnSpPr>
        <p:spPr>
          <a:xfrm flipH="1">
            <a:off x="5867400" y="2971800"/>
            <a:ext cx="14478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08"/>
          <p:cNvCxnSpPr/>
          <p:nvPr/>
        </p:nvCxnSpPr>
        <p:spPr>
          <a:xfrm rot="10800000">
            <a:off x="7315200" y="2971800"/>
            <a:ext cx="533400" cy="34290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9"/>
          <p:cNvSpPr txBox="1"/>
          <p:nvPr>
            <p:ph type="title"/>
          </p:nvPr>
        </p:nvSpPr>
        <p:spPr>
          <a:xfrm>
            <a:off x="304800" y="678656"/>
            <a:ext cx="86455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Cluster Summary Parameters</a:t>
            </a:r>
            <a:endParaRPr/>
          </a:p>
        </p:txBody>
      </p:sp>
      <p:pic>
        <p:nvPicPr>
          <p:cNvPr descr="dum" id="1341" name="Google Shape;134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00150"/>
            <a:ext cx="5657850" cy="264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09"/>
          <p:cNvSpPr/>
          <p:nvPr/>
        </p:nvSpPr>
        <p:spPr>
          <a:xfrm>
            <a:off x="685800" y="1200150"/>
            <a:ext cx="7543800" cy="2628900"/>
          </a:xfrm>
          <a:prstGeom prst="rect">
            <a:avLst/>
          </a:prstGeom>
          <a:noFill/>
          <a:ln cap="sq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10"/>
          <p:cNvSpPr txBox="1"/>
          <p:nvPr>
            <p:ph type="title"/>
          </p:nvPr>
        </p:nvSpPr>
        <p:spPr>
          <a:xfrm>
            <a:off x="606425" y="361950"/>
            <a:ext cx="7707313" cy="622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 b="0" i="0" sz="32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10"/>
          <p:cNvSpPr txBox="1"/>
          <p:nvPr>
            <p:ph idx="1" type="body"/>
          </p:nvPr>
        </p:nvSpPr>
        <p:spPr>
          <a:xfrm>
            <a:off x="457200" y="1352550"/>
            <a:ext cx="8154988" cy="324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 distance matrix as clustering criteria.  This method does not require the number of clusters </a:t>
            </a:r>
            <a:r>
              <a:rPr b="1" i="1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as an input, but needs a termination condition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350" name="Google Shape;1350;p110"/>
          <p:cNvGrpSpPr/>
          <p:nvPr/>
        </p:nvGrpSpPr>
        <p:grpSpPr>
          <a:xfrm>
            <a:off x="990600" y="2228850"/>
            <a:ext cx="6956425" cy="3033712"/>
            <a:chOff x="1200" y="1776"/>
            <a:chExt cx="4382" cy="2548"/>
          </a:xfrm>
        </p:grpSpPr>
        <p:cxnSp>
          <p:nvCxnSpPr>
            <p:cNvPr id="1351" name="Google Shape;1351;p110"/>
            <p:cNvCxnSpPr/>
            <p:nvPr/>
          </p:nvCxnSpPr>
          <p:spPr>
            <a:xfrm>
              <a:off x="1200" y="2112"/>
              <a:ext cx="321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52" name="Google Shape;1352;p110"/>
            <p:cNvGrpSpPr/>
            <p:nvPr/>
          </p:nvGrpSpPr>
          <p:grpSpPr>
            <a:xfrm>
              <a:off x="1440" y="1785"/>
              <a:ext cx="480" cy="523"/>
              <a:chOff x="1104" y="1785"/>
              <a:chExt cx="480" cy="523"/>
            </a:xfrm>
          </p:grpSpPr>
          <p:cxnSp>
            <p:nvCxnSpPr>
              <p:cNvPr id="1353" name="Google Shape;1353;p110"/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4" name="Google Shape;1354;p110"/>
              <p:cNvSpPr txBox="1"/>
              <p:nvPr/>
            </p:nvSpPr>
            <p:spPr>
              <a:xfrm>
                <a:off x="1104" y="1785"/>
                <a:ext cx="480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660066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0</a:t>
                </a:r>
                <a:endParaRPr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355" name="Google Shape;1355;p110"/>
            <p:cNvGrpSpPr/>
            <p:nvPr/>
          </p:nvGrpSpPr>
          <p:grpSpPr>
            <a:xfrm>
              <a:off x="1968" y="1776"/>
              <a:ext cx="480" cy="523"/>
              <a:chOff x="1104" y="1785"/>
              <a:chExt cx="480" cy="523"/>
            </a:xfrm>
          </p:grpSpPr>
          <p:cxnSp>
            <p:nvCxnSpPr>
              <p:cNvPr id="1356" name="Google Shape;1356;p110"/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7" name="Google Shape;1357;p110"/>
              <p:cNvSpPr txBox="1"/>
              <p:nvPr/>
            </p:nvSpPr>
            <p:spPr>
              <a:xfrm>
                <a:off x="1104" y="1785"/>
                <a:ext cx="480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00009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1</a:t>
                </a:r>
                <a:endParaRPr sz="2400">
                  <a:solidFill>
                    <a:srgbClr val="00009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358" name="Google Shape;1358;p110"/>
            <p:cNvGrpSpPr/>
            <p:nvPr/>
          </p:nvGrpSpPr>
          <p:grpSpPr>
            <a:xfrm>
              <a:off x="2496" y="1776"/>
              <a:ext cx="480" cy="327"/>
              <a:chOff x="1104" y="1785"/>
              <a:chExt cx="480" cy="327"/>
            </a:xfrm>
          </p:grpSpPr>
          <p:cxnSp>
            <p:nvCxnSpPr>
              <p:cNvPr id="1359" name="Google Shape;1359;p110"/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0" name="Google Shape;1360;p110"/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2</a:t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361" name="Google Shape;1361;p110"/>
            <p:cNvGrpSpPr/>
            <p:nvPr/>
          </p:nvGrpSpPr>
          <p:grpSpPr>
            <a:xfrm>
              <a:off x="2976" y="1776"/>
              <a:ext cx="480" cy="327"/>
              <a:chOff x="1104" y="1785"/>
              <a:chExt cx="480" cy="327"/>
            </a:xfrm>
          </p:grpSpPr>
          <p:cxnSp>
            <p:nvCxnSpPr>
              <p:cNvPr id="1362" name="Google Shape;1362;p110"/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3" name="Google Shape;1363;p110"/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3</a:t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364" name="Google Shape;1364;p110"/>
            <p:cNvGrpSpPr/>
            <p:nvPr/>
          </p:nvGrpSpPr>
          <p:grpSpPr>
            <a:xfrm>
              <a:off x="3456" y="1776"/>
              <a:ext cx="480" cy="327"/>
              <a:chOff x="1104" y="1785"/>
              <a:chExt cx="480" cy="327"/>
            </a:xfrm>
          </p:grpSpPr>
          <p:cxnSp>
            <p:nvCxnSpPr>
              <p:cNvPr id="1365" name="Google Shape;1365;p110"/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6" name="Google Shape;1366;p110"/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4</a:t>
                </a:r>
                <a:endParaRPr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367" name="Google Shape;1367;p110"/>
            <p:cNvSpPr txBox="1"/>
            <p:nvPr/>
          </p:nvSpPr>
          <p:spPr>
            <a:xfrm>
              <a:off x="1440" y="25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sz="24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8" name="Google Shape;1368;p110"/>
            <p:cNvSpPr txBox="1"/>
            <p:nvPr/>
          </p:nvSpPr>
          <p:spPr>
            <a:xfrm>
              <a:off x="1440" y="31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sz="24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9" name="Google Shape;1369;p110"/>
            <p:cNvSpPr txBox="1"/>
            <p:nvPr/>
          </p:nvSpPr>
          <p:spPr>
            <a:xfrm>
              <a:off x="1440" y="28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sz="24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0" name="Google Shape;1370;p110"/>
            <p:cNvSpPr txBox="1"/>
            <p:nvPr/>
          </p:nvSpPr>
          <p:spPr>
            <a:xfrm>
              <a:off x="1440" y="34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24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1" name="Google Shape;1371;p110"/>
            <p:cNvSpPr txBox="1"/>
            <p:nvPr/>
          </p:nvSpPr>
          <p:spPr>
            <a:xfrm>
              <a:off x="1440" y="2208"/>
              <a:ext cx="205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1372" name="Google Shape;1372;p110"/>
            <p:cNvSpPr/>
            <p:nvPr/>
          </p:nvSpPr>
          <p:spPr>
            <a:xfrm>
              <a:off x="1392" y="2256"/>
              <a:ext cx="28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3" name="Google Shape;1373;p110"/>
            <p:cNvSpPr/>
            <p:nvPr/>
          </p:nvSpPr>
          <p:spPr>
            <a:xfrm>
              <a:off x="1392" y="2544"/>
              <a:ext cx="28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4" name="Google Shape;1374;p110"/>
            <p:cNvSpPr/>
            <p:nvPr/>
          </p:nvSpPr>
          <p:spPr>
            <a:xfrm>
              <a:off x="1392" y="2832"/>
              <a:ext cx="28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5" name="Google Shape;1375;p110"/>
            <p:cNvSpPr/>
            <p:nvPr/>
          </p:nvSpPr>
          <p:spPr>
            <a:xfrm>
              <a:off x="1392" y="3120"/>
              <a:ext cx="28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6" name="Google Shape;1376;p110"/>
            <p:cNvSpPr/>
            <p:nvPr/>
          </p:nvSpPr>
          <p:spPr>
            <a:xfrm>
              <a:off x="1392" y="3408"/>
              <a:ext cx="28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7" name="Google Shape;1377;p110"/>
            <p:cNvSpPr txBox="1"/>
            <p:nvPr/>
          </p:nvSpPr>
          <p:spPr>
            <a:xfrm>
              <a:off x="1968" y="2304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</a:t>
              </a:r>
              <a:endParaRPr sz="2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8" name="Google Shape;1378;p110"/>
            <p:cNvSpPr/>
            <p:nvPr/>
          </p:nvSpPr>
          <p:spPr>
            <a:xfrm>
              <a:off x="1872" y="2352"/>
              <a:ext cx="52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9" name="Google Shape;1379;p110"/>
            <p:cNvSpPr txBox="1"/>
            <p:nvPr/>
          </p:nvSpPr>
          <p:spPr>
            <a:xfrm>
              <a:off x="2496" y="3216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e</a:t>
              </a:r>
              <a:endParaRPr sz="24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0" name="Google Shape;1380;p110"/>
            <p:cNvSpPr/>
            <p:nvPr/>
          </p:nvSpPr>
          <p:spPr>
            <a:xfrm>
              <a:off x="2400" y="3264"/>
              <a:ext cx="528" cy="24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1" name="Google Shape;1381;p110"/>
            <p:cNvSpPr txBox="1"/>
            <p:nvPr/>
          </p:nvSpPr>
          <p:spPr>
            <a:xfrm>
              <a:off x="2880" y="2928"/>
              <a:ext cx="47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d e</a:t>
              </a:r>
              <a:endParaRPr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2" name="Google Shape;1382;p110"/>
            <p:cNvSpPr/>
            <p:nvPr/>
          </p:nvSpPr>
          <p:spPr>
            <a:xfrm>
              <a:off x="2784" y="2928"/>
              <a:ext cx="624" cy="288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3" name="Google Shape;1383;p110"/>
            <p:cNvSpPr txBox="1"/>
            <p:nvPr/>
          </p:nvSpPr>
          <p:spPr>
            <a:xfrm>
              <a:off x="3216" y="2592"/>
              <a:ext cx="75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 c d e</a:t>
              </a:r>
              <a:endParaRPr sz="240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4" name="Google Shape;1384;p110"/>
            <p:cNvSpPr/>
            <p:nvPr/>
          </p:nvSpPr>
          <p:spPr>
            <a:xfrm>
              <a:off x="3120" y="2592"/>
              <a:ext cx="1008" cy="288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85" name="Google Shape;1385;p110"/>
            <p:cNvCxnSpPr/>
            <p:nvPr/>
          </p:nvCxnSpPr>
          <p:spPr>
            <a:xfrm>
              <a:off x="1200" y="3753"/>
              <a:ext cx="321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386" name="Google Shape;1386;p110"/>
            <p:cNvCxnSpPr/>
            <p:nvPr/>
          </p:nvCxnSpPr>
          <p:spPr>
            <a:xfrm>
              <a:off x="1536" y="3753"/>
              <a:ext cx="0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110"/>
            <p:cNvCxnSpPr/>
            <p:nvPr/>
          </p:nvCxnSpPr>
          <p:spPr>
            <a:xfrm>
              <a:off x="2064" y="3744"/>
              <a:ext cx="0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110"/>
            <p:cNvCxnSpPr/>
            <p:nvPr/>
          </p:nvCxnSpPr>
          <p:spPr>
            <a:xfrm>
              <a:off x="2592" y="3744"/>
              <a:ext cx="0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9" name="Google Shape;1389;p110"/>
            <p:cNvSpPr txBox="1"/>
            <p:nvPr/>
          </p:nvSpPr>
          <p:spPr>
            <a:xfrm>
              <a:off x="2496" y="3801"/>
              <a:ext cx="480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2</a:t>
              </a:r>
              <a:endParaRPr sz="24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90" name="Google Shape;1390;p110"/>
            <p:cNvCxnSpPr/>
            <p:nvPr/>
          </p:nvCxnSpPr>
          <p:spPr>
            <a:xfrm>
              <a:off x="3072" y="3744"/>
              <a:ext cx="0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1" name="Google Shape;1391;p110"/>
            <p:cNvSpPr txBox="1"/>
            <p:nvPr/>
          </p:nvSpPr>
          <p:spPr>
            <a:xfrm>
              <a:off x="297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1</a:t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92" name="Google Shape;1392;p110"/>
            <p:cNvCxnSpPr/>
            <p:nvPr/>
          </p:nvCxnSpPr>
          <p:spPr>
            <a:xfrm>
              <a:off x="3552" y="3744"/>
              <a:ext cx="0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3" name="Google Shape;1393;p110"/>
            <p:cNvSpPr txBox="1"/>
            <p:nvPr/>
          </p:nvSpPr>
          <p:spPr>
            <a:xfrm>
              <a:off x="345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0</a:t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394" name="Google Shape;1394;p110"/>
            <p:cNvCxnSpPr/>
            <p:nvPr/>
          </p:nvCxnSpPr>
          <p:spPr>
            <a:xfrm>
              <a:off x="1680" y="2352"/>
              <a:ext cx="192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110"/>
            <p:cNvCxnSpPr/>
            <p:nvPr/>
          </p:nvCxnSpPr>
          <p:spPr>
            <a:xfrm flipH="1" rot="10800000">
              <a:off x="1680" y="2448"/>
              <a:ext cx="192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110"/>
            <p:cNvCxnSpPr/>
            <p:nvPr/>
          </p:nvCxnSpPr>
          <p:spPr>
            <a:xfrm>
              <a:off x="1680" y="3216"/>
              <a:ext cx="72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110"/>
            <p:cNvCxnSpPr/>
            <p:nvPr/>
          </p:nvCxnSpPr>
          <p:spPr>
            <a:xfrm flipH="1" rot="10800000">
              <a:off x="1680" y="3360"/>
              <a:ext cx="72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110"/>
            <p:cNvCxnSpPr/>
            <p:nvPr/>
          </p:nvCxnSpPr>
          <p:spPr>
            <a:xfrm>
              <a:off x="1680" y="2976"/>
              <a:ext cx="1104" cy="9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110"/>
            <p:cNvCxnSpPr/>
            <p:nvPr/>
          </p:nvCxnSpPr>
          <p:spPr>
            <a:xfrm flipH="1" rot="10800000">
              <a:off x="2688" y="3072"/>
              <a:ext cx="96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110"/>
            <p:cNvCxnSpPr/>
            <p:nvPr/>
          </p:nvCxnSpPr>
          <p:spPr>
            <a:xfrm>
              <a:off x="2400" y="2496"/>
              <a:ext cx="720" cy="2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110"/>
            <p:cNvCxnSpPr/>
            <p:nvPr/>
          </p:nvCxnSpPr>
          <p:spPr>
            <a:xfrm flipH="1" rot="10800000">
              <a:off x="3072" y="2736"/>
              <a:ext cx="48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2" name="Google Shape;1402;p110"/>
            <p:cNvSpPr txBox="1"/>
            <p:nvPr/>
          </p:nvSpPr>
          <p:spPr>
            <a:xfrm>
              <a:off x="4305" y="1824"/>
              <a:ext cx="1277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agglomerative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(AGNES)</a:t>
              </a:r>
              <a:endParaRPr/>
            </a:p>
          </p:txBody>
        </p:sp>
        <p:sp>
          <p:nvSpPr>
            <p:cNvPr id="1403" name="Google Shape;1403;p110"/>
            <p:cNvSpPr txBox="1"/>
            <p:nvPr/>
          </p:nvSpPr>
          <p:spPr>
            <a:xfrm>
              <a:off x="4401" y="3552"/>
              <a:ext cx="875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divisive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(DIANA)</a:t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1"/>
          <p:cNvSpPr txBox="1"/>
          <p:nvPr>
            <p:ph type="title"/>
          </p:nvPr>
        </p:nvSpPr>
        <p:spPr>
          <a:xfrm>
            <a:off x="317500" y="-7144"/>
            <a:ext cx="86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/>
          </a:p>
        </p:txBody>
      </p:sp>
      <p:sp>
        <p:nvSpPr>
          <p:cNvPr id="1410" name="Google Shape;1410;p111"/>
          <p:cNvSpPr txBox="1"/>
          <p:nvPr>
            <p:ph idx="1" type="body"/>
          </p:nvPr>
        </p:nvSpPr>
        <p:spPr>
          <a:xfrm>
            <a:off x="328613" y="770335"/>
            <a:ext cx="82041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Clusters are created in levels actually creating sets of clusters at each level.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1" i="1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Agglomerative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Initially each item in its own cluster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Iteratively clusters are merged together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Bottom Up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1" i="1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Divisive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Initially all items in one cluster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Large clusters are successively divided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56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Top Down	</a:t>
            </a:r>
            <a:endParaRPr/>
          </a:p>
          <a:p>
            <a:pPr indent="-21367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FF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12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Hierarchical Clustering</a:t>
            </a:r>
            <a:endParaRPr/>
          </a:p>
        </p:txBody>
      </p:sp>
      <p:sp>
        <p:nvSpPr>
          <p:cNvPr id="1417" name="Google Shape;1417;p112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Three important issues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0" i="0" lang="en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to represent a cluster of more than one points?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0" i="0" lang="en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do you determine the distance/similarity of clusters?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0" i="0" lang="en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stopping criteria</a:t>
            </a:r>
            <a:endParaRPr/>
          </a:p>
          <a:p>
            <a:pPr indent="-21367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FF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3"/>
          <p:cNvSpPr txBox="1"/>
          <p:nvPr>
            <p:ph type="title"/>
          </p:nvPr>
        </p:nvSpPr>
        <p:spPr>
          <a:xfrm>
            <a:off x="304800" y="145256"/>
            <a:ext cx="86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Distance between clusters</a:t>
            </a:r>
            <a:endParaRPr/>
          </a:p>
        </p:txBody>
      </p:sp>
      <p:pic>
        <p:nvPicPr>
          <p:cNvPr descr="dum" id="1424" name="Google Shape;142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266950"/>
            <a:ext cx="5657849" cy="264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13"/>
          <p:cNvSpPr txBox="1"/>
          <p:nvPr/>
        </p:nvSpPr>
        <p:spPr>
          <a:xfrm>
            <a:off x="609600" y="781050"/>
            <a:ext cx="82041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Centroid (</a:t>
            </a:r>
            <a:r>
              <a:rPr lang="en" sz="2800">
                <a:solidFill>
                  <a:schemeClr val="accent6"/>
                </a:solidFill>
              </a:rPr>
              <a:t>Ave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rage of </a:t>
            </a:r>
            <a:r>
              <a:rPr lang="en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points in the cluster</a:t>
            </a: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3813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lang="en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Centroid is an artificial point</a:t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lang="en" sz="28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between centroids</a:t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4"/>
          <p:cNvSpPr txBox="1"/>
          <p:nvPr>
            <p:ph type="title"/>
          </p:nvPr>
        </p:nvSpPr>
        <p:spPr>
          <a:xfrm>
            <a:off x="511175" y="342900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Distance Between Clusters</a:t>
            </a:r>
            <a:endParaRPr/>
          </a:p>
        </p:txBody>
      </p:sp>
      <p:sp>
        <p:nvSpPr>
          <p:cNvPr id="1432" name="Google Shape;1432;p114"/>
          <p:cNvSpPr txBox="1"/>
          <p:nvPr>
            <p:ph idx="1" type="body"/>
          </p:nvPr>
        </p:nvSpPr>
        <p:spPr>
          <a:xfrm>
            <a:off x="685800" y="971550"/>
            <a:ext cx="7772400" cy="1797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1" i="1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case of non-euclidean space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1" i="1" lang="en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Clustroid: data point closest to the other points in the cluster</a:t>
            </a:r>
            <a:endParaRPr/>
          </a:p>
          <a:p>
            <a:pPr indent="-21367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14"/>
          <p:cNvSpPr/>
          <p:nvPr/>
        </p:nvSpPr>
        <p:spPr>
          <a:xfrm>
            <a:off x="3429000" y="37719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4" name="Google Shape;1434;p114"/>
          <p:cNvSpPr/>
          <p:nvPr/>
        </p:nvSpPr>
        <p:spPr>
          <a:xfrm>
            <a:off x="3810000" y="38290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5" name="Google Shape;1435;p114"/>
          <p:cNvSpPr/>
          <p:nvPr/>
        </p:nvSpPr>
        <p:spPr>
          <a:xfrm>
            <a:off x="3657600" y="44005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6" name="Google Shape;1436;p114"/>
          <p:cNvSpPr/>
          <p:nvPr/>
        </p:nvSpPr>
        <p:spPr>
          <a:xfrm>
            <a:off x="3276600" y="40576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7" name="Google Shape;1437;p114"/>
          <p:cNvSpPr/>
          <p:nvPr/>
        </p:nvSpPr>
        <p:spPr>
          <a:xfrm>
            <a:off x="5334000" y="38862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8" name="Google Shape;1438;p114"/>
          <p:cNvSpPr/>
          <p:nvPr/>
        </p:nvSpPr>
        <p:spPr>
          <a:xfrm>
            <a:off x="4953000" y="35433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9" name="Google Shape;1439;p114"/>
          <p:cNvSpPr/>
          <p:nvPr/>
        </p:nvSpPr>
        <p:spPr>
          <a:xfrm>
            <a:off x="5715000" y="34861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40" name="Google Shape;1440;p114"/>
          <p:cNvCxnSpPr/>
          <p:nvPr/>
        </p:nvCxnSpPr>
        <p:spPr>
          <a:xfrm flipH="1" rot="10800000">
            <a:off x="3886200" y="3600450"/>
            <a:ext cx="10668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114"/>
          <p:cNvCxnSpPr/>
          <p:nvPr/>
        </p:nvCxnSpPr>
        <p:spPr>
          <a:xfrm flipH="1" rot="10800000">
            <a:off x="3352800" y="3543300"/>
            <a:ext cx="2400300" cy="5715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114"/>
          <p:cNvCxnSpPr/>
          <p:nvPr/>
        </p:nvCxnSpPr>
        <p:spPr>
          <a:xfrm flipH="1" rot="10800000">
            <a:off x="3505200" y="3600450"/>
            <a:ext cx="15240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114"/>
          <p:cNvCxnSpPr/>
          <p:nvPr/>
        </p:nvCxnSpPr>
        <p:spPr>
          <a:xfrm flipH="1" rot="10800000">
            <a:off x="3429000" y="3600450"/>
            <a:ext cx="1600200" cy="5143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114"/>
          <p:cNvCxnSpPr/>
          <p:nvPr/>
        </p:nvCxnSpPr>
        <p:spPr>
          <a:xfrm flipH="1" rot="10800000">
            <a:off x="3733800" y="3600450"/>
            <a:ext cx="1295400" cy="8001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114"/>
          <p:cNvCxnSpPr/>
          <p:nvPr/>
        </p:nvCxnSpPr>
        <p:spPr>
          <a:xfrm rot="10800000">
            <a:off x="3505200" y="3829050"/>
            <a:ext cx="1828800" cy="1143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114"/>
          <p:cNvCxnSpPr/>
          <p:nvPr/>
        </p:nvCxnSpPr>
        <p:spPr>
          <a:xfrm rot="10800000">
            <a:off x="3886200" y="3886200"/>
            <a:ext cx="1447800" cy="571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114"/>
          <p:cNvCxnSpPr/>
          <p:nvPr/>
        </p:nvCxnSpPr>
        <p:spPr>
          <a:xfrm flipH="1">
            <a:off x="3352800" y="3943350"/>
            <a:ext cx="1981200" cy="1714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14"/>
          <p:cNvCxnSpPr/>
          <p:nvPr/>
        </p:nvCxnSpPr>
        <p:spPr>
          <a:xfrm flipH="1">
            <a:off x="3733800" y="3943350"/>
            <a:ext cx="1676400" cy="4572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114"/>
          <p:cNvCxnSpPr/>
          <p:nvPr/>
        </p:nvCxnSpPr>
        <p:spPr>
          <a:xfrm flipH="1">
            <a:off x="3505200" y="3543300"/>
            <a:ext cx="2209800" cy="2857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114"/>
          <p:cNvCxnSpPr/>
          <p:nvPr/>
        </p:nvCxnSpPr>
        <p:spPr>
          <a:xfrm flipH="1">
            <a:off x="3733800" y="3543300"/>
            <a:ext cx="1981200" cy="8572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1" name="Google Shape;1451;p114"/>
          <p:cNvGrpSpPr/>
          <p:nvPr/>
        </p:nvGrpSpPr>
        <p:grpSpPr>
          <a:xfrm>
            <a:off x="3657600" y="3657600"/>
            <a:ext cx="1847850" cy="400050"/>
            <a:chOff x="144" y="3072"/>
            <a:chExt cx="1680" cy="576"/>
          </a:xfrm>
        </p:grpSpPr>
        <p:cxnSp>
          <p:nvCxnSpPr>
            <p:cNvPr id="1452" name="Google Shape;1452;p114"/>
            <p:cNvCxnSpPr/>
            <p:nvPr/>
          </p:nvCxnSpPr>
          <p:spPr>
            <a:xfrm flipH="1" rot="10800000">
              <a:off x="240" y="3120"/>
              <a:ext cx="1512" cy="480"/>
            </a:xfrm>
            <a:prstGeom prst="straightConnector1">
              <a:avLst/>
            </a:prstGeom>
            <a:noFill/>
            <a:ln cap="sq" cmpd="sng" w="127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3" name="Google Shape;1453;p114"/>
            <p:cNvSpPr/>
            <p:nvPr/>
          </p:nvSpPr>
          <p:spPr>
            <a:xfrm>
              <a:off x="1728" y="3072"/>
              <a:ext cx="96" cy="96"/>
            </a:xfrm>
            <a:prstGeom prst="sun">
              <a:avLst>
                <a:gd fmla="val 25000" name="adj"/>
              </a:avLst>
            </a:prstGeom>
            <a:solidFill>
              <a:schemeClr val="dk1"/>
            </a:solidFill>
            <a:ln cap="sq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4" name="Google Shape;1454;p114"/>
            <p:cNvSpPr/>
            <p:nvPr/>
          </p:nvSpPr>
          <p:spPr>
            <a:xfrm>
              <a:off x="144" y="3552"/>
              <a:ext cx="96" cy="96"/>
            </a:xfrm>
            <a:prstGeom prst="sun">
              <a:avLst>
                <a:gd fmla="val 25000" name="adj"/>
              </a:avLst>
            </a:prstGeom>
            <a:solidFill>
              <a:schemeClr val="dk1"/>
            </a:solidFill>
            <a:ln cap="sq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455" name="Google Shape;1455;p114"/>
          <p:cNvCxnSpPr/>
          <p:nvPr/>
        </p:nvCxnSpPr>
        <p:spPr>
          <a:xfrm flipH="1" rot="10800000">
            <a:off x="3352800" y="3543300"/>
            <a:ext cx="2362200" cy="5715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15"/>
          <p:cNvSpPr txBox="1"/>
          <p:nvPr>
            <p:ph type="title"/>
          </p:nvPr>
        </p:nvSpPr>
        <p:spPr>
          <a:xfrm>
            <a:off x="304800" y="678656"/>
            <a:ext cx="86455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Distance between clusters</a:t>
            </a:r>
            <a:endParaRPr/>
          </a:p>
        </p:txBody>
      </p:sp>
      <p:sp>
        <p:nvSpPr>
          <p:cNvPr id="1462" name="Google Shape;1462;p115"/>
          <p:cNvSpPr txBox="1"/>
          <p:nvPr/>
        </p:nvSpPr>
        <p:spPr>
          <a:xfrm>
            <a:off x="609600" y="1314450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Clustroid: closest to other points</a:t>
            </a:r>
            <a:endParaRPr/>
          </a:p>
          <a:p>
            <a:pPr indent="-338138" lvl="1" marL="795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Smallest maximum distance to other points</a:t>
            </a:r>
            <a:endParaRPr/>
          </a:p>
          <a:p>
            <a:pPr indent="-338138" lvl="1" marL="795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Smallest avg distance to other points</a:t>
            </a:r>
            <a:endParaRPr/>
          </a:p>
          <a:p>
            <a:pPr indent="-338138" lvl="1" marL="795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0" i="0" lang="en" sz="2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Smallest sum of squares of distances to other points</a:t>
            </a:r>
            <a:endParaRPr b="0" i="0" sz="28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678" lvl="1" marL="795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6"/>
          <p:cNvSpPr txBox="1"/>
          <p:nvPr>
            <p:ph type="title"/>
          </p:nvPr>
        </p:nvSpPr>
        <p:spPr>
          <a:xfrm>
            <a:off x="511175" y="342900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Distance Between Clusters</a:t>
            </a:r>
            <a:endParaRPr/>
          </a:p>
        </p:txBody>
      </p:sp>
      <p:sp>
        <p:nvSpPr>
          <p:cNvPr id="1469" name="Google Shape;1469;p116"/>
          <p:cNvSpPr txBox="1"/>
          <p:nvPr>
            <p:ph idx="1" type="body"/>
          </p:nvPr>
        </p:nvSpPr>
        <p:spPr>
          <a:xfrm>
            <a:off x="685800" y="971550"/>
            <a:ext cx="7772400" cy="1797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Char char="■"/>
            </a:pPr>
            <a:r>
              <a:rPr b="1" i="1" lang="en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case of non-euclidean space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1" i="1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Single Link</a:t>
            </a:r>
            <a:r>
              <a:rPr b="0" i="0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: smallest distance between points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1" i="1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Complete Link:</a:t>
            </a:r>
            <a:r>
              <a:rPr b="0" i="0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largest distance between points</a:t>
            </a:r>
            <a:endParaRPr/>
          </a:p>
          <a:p>
            <a:pPr indent="-280988" lvl="1" marL="738188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690"/>
              <a:buFont typeface="Noto Sans Symbols"/>
              <a:buChar char="■"/>
            </a:pPr>
            <a:r>
              <a:rPr b="1" i="1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Average Link: </a:t>
            </a:r>
            <a:r>
              <a:rPr b="0" i="0" lang="en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average distance between points</a:t>
            </a:r>
            <a:endParaRPr/>
          </a:p>
          <a:p>
            <a:pPr indent="-213678" lvl="0" marL="3381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16"/>
          <p:cNvSpPr/>
          <p:nvPr/>
        </p:nvSpPr>
        <p:spPr>
          <a:xfrm>
            <a:off x="3429000" y="37719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1" name="Google Shape;1471;p116"/>
          <p:cNvSpPr/>
          <p:nvPr/>
        </p:nvSpPr>
        <p:spPr>
          <a:xfrm>
            <a:off x="3810000" y="38290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2" name="Google Shape;1472;p116"/>
          <p:cNvSpPr/>
          <p:nvPr/>
        </p:nvSpPr>
        <p:spPr>
          <a:xfrm>
            <a:off x="3657600" y="44005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3" name="Google Shape;1473;p116"/>
          <p:cNvSpPr/>
          <p:nvPr/>
        </p:nvSpPr>
        <p:spPr>
          <a:xfrm>
            <a:off x="3276600" y="40576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4" name="Google Shape;1474;p116"/>
          <p:cNvSpPr/>
          <p:nvPr/>
        </p:nvSpPr>
        <p:spPr>
          <a:xfrm>
            <a:off x="5334000" y="38862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5" name="Google Shape;1475;p116"/>
          <p:cNvSpPr/>
          <p:nvPr/>
        </p:nvSpPr>
        <p:spPr>
          <a:xfrm>
            <a:off x="4953000" y="354330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6" name="Google Shape;1476;p116"/>
          <p:cNvSpPr/>
          <p:nvPr/>
        </p:nvSpPr>
        <p:spPr>
          <a:xfrm>
            <a:off x="5715000" y="3486150"/>
            <a:ext cx="76200" cy="57150"/>
          </a:xfrm>
          <a:prstGeom prst="ellipse">
            <a:avLst/>
          </a:prstGeom>
          <a:solidFill>
            <a:schemeClr val="dk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116"/>
          <p:cNvSpPr/>
          <p:nvPr/>
        </p:nvSpPr>
        <p:spPr>
          <a:xfrm>
            <a:off x="3200400" y="3486150"/>
            <a:ext cx="914400" cy="120015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116"/>
          <p:cNvSpPr/>
          <p:nvPr/>
        </p:nvSpPr>
        <p:spPr>
          <a:xfrm>
            <a:off x="4800600" y="3314700"/>
            <a:ext cx="1143000" cy="85725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79" name="Google Shape;1479;p116"/>
          <p:cNvCxnSpPr/>
          <p:nvPr/>
        </p:nvCxnSpPr>
        <p:spPr>
          <a:xfrm flipH="1" rot="10800000">
            <a:off x="3886200" y="3600450"/>
            <a:ext cx="10668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116"/>
          <p:cNvCxnSpPr/>
          <p:nvPr/>
        </p:nvCxnSpPr>
        <p:spPr>
          <a:xfrm flipH="1" rot="10800000">
            <a:off x="3352800" y="3543300"/>
            <a:ext cx="2400300" cy="5715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116"/>
          <p:cNvCxnSpPr/>
          <p:nvPr/>
        </p:nvCxnSpPr>
        <p:spPr>
          <a:xfrm flipH="1" rot="10800000">
            <a:off x="3505200" y="3600450"/>
            <a:ext cx="15240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116"/>
          <p:cNvCxnSpPr/>
          <p:nvPr/>
        </p:nvCxnSpPr>
        <p:spPr>
          <a:xfrm flipH="1" rot="10800000">
            <a:off x="3429000" y="3600450"/>
            <a:ext cx="1600200" cy="5143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116"/>
          <p:cNvCxnSpPr/>
          <p:nvPr/>
        </p:nvCxnSpPr>
        <p:spPr>
          <a:xfrm flipH="1" rot="10800000">
            <a:off x="3733800" y="3600450"/>
            <a:ext cx="1295400" cy="8001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p116"/>
          <p:cNvCxnSpPr/>
          <p:nvPr/>
        </p:nvCxnSpPr>
        <p:spPr>
          <a:xfrm rot="10800000">
            <a:off x="3505200" y="3829050"/>
            <a:ext cx="1828800" cy="1143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16"/>
          <p:cNvCxnSpPr/>
          <p:nvPr/>
        </p:nvCxnSpPr>
        <p:spPr>
          <a:xfrm rot="10800000">
            <a:off x="3886200" y="3886200"/>
            <a:ext cx="1447800" cy="571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116"/>
          <p:cNvCxnSpPr/>
          <p:nvPr/>
        </p:nvCxnSpPr>
        <p:spPr>
          <a:xfrm flipH="1">
            <a:off x="3352800" y="3943350"/>
            <a:ext cx="1981200" cy="1714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116"/>
          <p:cNvCxnSpPr/>
          <p:nvPr/>
        </p:nvCxnSpPr>
        <p:spPr>
          <a:xfrm flipH="1">
            <a:off x="3733800" y="3943350"/>
            <a:ext cx="1676400" cy="4572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116"/>
          <p:cNvCxnSpPr/>
          <p:nvPr/>
        </p:nvCxnSpPr>
        <p:spPr>
          <a:xfrm flipH="1">
            <a:off x="3505200" y="3543300"/>
            <a:ext cx="2209800" cy="2857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16"/>
          <p:cNvCxnSpPr/>
          <p:nvPr/>
        </p:nvCxnSpPr>
        <p:spPr>
          <a:xfrm flipH="1">
            <a:off x="3733800" y="3543300"/>
            <a:ext cx="1981200" cy="85725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116"/>
          <p:cNvCxnSpPr/>
          <p:nvPr/>
        </p:nvCxnSpPr>
        <p:spPr>
          <a:xfrm flipH="1" rot="10800000">
            <a:off x="3810000" y="3600450"/>
            <a:ext cx="11430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1" name="Google Shape;1491;p116"/>
          <p:cNvGrpSpPr/>
          <p:nvPr/>
        </p:nvGrpSpPr>
        <p:grpSpPr>
          <a:xfrm>
            <a:off x="3657600" y="3657600"/>
            <a:ext cx="1847850" cy="400050"/>
            <a:chOff x="144" y="3072"/>
            <a:chExt cx="1680" cy="576"/>
          </a:xfrm>
        </p:grpSpPr>
        <p:cxnSp>
          <p:nvCxnSpPr>
            <p:cNvPr id="1492" name="Google Shape;1492;p116"/>
            <p:cNvCxnSpPr/>
            <p:nvPr/>
          </p:nvCxnSpPr>
          <p:spPr>
            <a:xfrm flipH="1" rot="10800000">
              <a:off x="240" y="3120"/>
              <a:ext cx="1512" cy="480"/>
            </a:xfrm>
            <a:prstGeom prst="straightConnector1">
              <a:avLst/>
            </a:prstGeom>
            <a:noFill/>
            <a:ln cap="sq" cmpd="sng" w="127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3" name="Google Shape;1493;p116"/>
            <p:cNvSpPr/>
            <p:nvPr/>
          </p:nvSpPr>
          <p:spPr>
            <a:xfrm>
              <a:off x="1728" y="3072"/>
              <a:ext cx="96" cy="96"/>
            </a:xfrm>
            <a:prstGeom prst="sun">
              <a:avLst>
                <a:gd fmla="val 25000" name="adj"/>
              </a:avLst>
            </a:prstGeom>
            <a:solidFill>
              <a:schemeClr val="dk1"/>
            </a:solidFill>
            <a:ln cap="sq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4" name="Google Shape;1494;p116"/>
            <p:cNvSpPr/>
            <p:nvPr/>
          </p:nvSpPr>
          <p:spPr>
            <a:xfrm>
              <a:off x="144" y="3552"/>
              <a:ext cx="96" cy="96"/>
            </a:xfrm>
            <a:prstGeom prst="sun">
              <a:avLst>
                <a:gd fmla="val 25000" name="adj"/>
              </a:avLst>
            </a:prstGeom>
            <a:solidFill>
              <a:schemeClr val="dk1"/>
            </a:solidFill>
            <a:ln cap="sq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495" name="Google Shape;1495;p116"/>
          <p:cNvCxnSpPr/>
          <p:nvPr/>
        </p:nvCxnSpPr>
        <p:spPr>
          <a:xfrm flipH="1">
            <a:off x="3810000" y="3600450"/>
            <a:ext cx="1219200" cy="2286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116"/>
          <p:cNvCxnSpPr/>
          <p:nvPr/>
        </p:nvCxnSpPr>
        <p:spPr>
          <a:xfrm flipH="1" rot="10800000">
            <a:off x="3352800" y="3543300"/>
            <a:ext cx="2362200" cy="571500"/>
          </a:xfrm>
          <a:prstGeom prst="straightConnector1">
            <a:avLst/>
          </a:prstGeom>
          <a:noFill/>
          <a:ln cap="sq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17"/>
          <p:cNvSpPr txBox="1"/>
          <p:nvPr>
            <p:ph type="title"/>
          </p:nvPr>
        </p:nvSpPr>
        <p:spPr>
          <a:xfrm>
            <a:off x="317500" y="69056"/>
            <a:ext cx="86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Stopping Criteria for Hierarchical Algorithms</a:t>
            </a:r>
            <a:endParaRPr/>
          </a:p>
        </p:txBody>
      </p:sp>
      <p:sp>
        <p:nvSpPr>
          <p:cNvPr id="1503" name="Google Shape;1503;p117"/>
          <p:cNvSpPr txBox="1"/>
          <p:nvPr>
            <p:ph idx="1" type="body"/>
          </p:nvPr>
        </p:nvSpPr>
        <p:spPr>
          <a:xfrm>
            <a:off x="328613" y="846535"/>
            <a:ext cx="82041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Fix the number of clusters you want to obtain (k)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Stop when you merge further, the clusters will not be cohesive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Measures for goodness (cohesion)</a:t>
            </a:r>
            <a:endParaRPr/>
          </a:p>
          <a:p>
            <a:pPr indent="-2492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um" id="1504" name="Google Shape;150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190750"/>
            <a:ext cx="5657849" cy="264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46"/>
          <p:cNvSpPr txBox="1"/>
          <p:nvPr/>
        </p:nvSpPr>
        <p:spPr>
          <a:xfrm>
            <a:off x="1355725" y="346472"/>
            <a:ext cx="7580313" cy="750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Requirements of Clustering in Data Mining </a:t>
            </a:r>
            <a:endParaRPr/>
          </a:p>
        </p:txBody>
      </p:sp>
      <p:sp>
        <p:nvSpPr>
          <p:cNvPr id="200" name="Google Shape;200;p46"/>
          <p:cNvSpPr txBox="1"/>
          <p:nvPr/>
        </p:nvSpPr>
        <p:spPr>
          <a:xfrm>
            <a:off x="762000" y="1200150"/>
            <a:ext cx="7924800" cy="2340769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38138" lvl="0" marL="338138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Ability to deal with different types of attributes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Discovery of clusters with arbitrary shape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Able to deal with noise and outliers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Insensitive to order of input records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High dimensionality</a:t>
            </a:r>
            <a:endParaRPr/>
          </a:p>
          <a:p>
            <a:pPr indent="-338138" lvl="0" marL="338138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Interpretability and usability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18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Stopping Criteria for Hierarchical Algorithms</a:t>
            </a:r>
            <a:endParaRPr/>
          </a:p>
        </p:txBody>
      </p:sp>
      <p:sp>
        <p:nvSpPr>
          <p:cNvPr id="1511" name="Google Shape;1511;p118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Density based stopping criteria</a:t>
            </a:r>
            <a:endParaRPr/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Density: the number of points per volume</a:t>
            </a:r>
            <a:endParaRPr/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Number of points divided by the diameter or radius</a:t>
            </a:r>
            <a:endParaRPr/>
          </a:p>
          <a:p>
            <a:pPr indent="-28098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Number of points divided by the power of radius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19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Hierarchical Algorithms</a:t>
            </a:r>
            <a:endParaRPr/>
          </a:p>
        </p:txBody>
      </p:sp>
      <p:sp>
        <p:nvSpPr>
          <p:cNvPr id="1518" name="Google Shape;1518;p119"/>
          <p:cNvSpPr txBox="1"/>
          <p:nvPr>
            <p:ph idx="1" type="body"/>
          </p:nvPr>
        </p:nvSpPr>
        <p:spPr>
          <a:xfrm>
            <a:off x="328613" y="1456135"/>
            <a:ext cx="8204200" cy="3082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Single Link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MST Single Link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Complete Link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Average Link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Dendrogram</a:t>
            </a:r>
            <a:endParaRPr/>
          </a:p>
        </p:txBody>
      </p:sp>
      <p:sp>
        <p:nvSpPr>
          <p:cNvPr id="1525" name="Google Shape;1525;p120"/>
          <p:cNvSpPr txBox="1"/>
          <p:nvPr>
            <p:ph idx="1" type="body"/>
          </p:nvPr>
        </p:nvSpPr>
        <p:spPr>
          <a:xfrm>
            <a:off x="457200" y="1428750"/>
            <a:ext cx="4599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45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2000"/>
              <a:buFont typeface="Noto Sans Symbols"/>
              <a:buChar char="■"/>
            </a:pPr>
            <a:r>
              <a:rPr b="1" i="1" lang="en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Dendrogram:</a:t>
            </a:r>
            <a:r>
              <a:rPr b="0" i="0" lang="en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a tree data structure which illustrates hierarchical clustering techniques.</a:t>
            </a:r>
            <a:endParaRPr/>
          </a:p>
          <a:p>
            <a:pPr indent="-35845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000"/>
              <a:buFont typeface="Noto Sans Symbols"/>
              <a:buChar char="■"/>
            </a:pPr>
            <a:r>
              <a:rPr b="0" i="0" lang="en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Each level shows clusters for that level.</a:t>
            </a:r>
            <a:endParaRPr/>
          </a:p>
          <a:p>
            <a:pPr indent="-32543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20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Leaf – individual clusters</a:t>
            </a:r>
            <a:endParaRPr sz="2000"/>
          </a:p>
          <a:p>
            <a:pPr indent="-325438" lvl="1" marL="738188" marR="0" rtl="0" algn="l">
              <a:spcBef>
                <a:spcPts val="450"/>
              </a:spcBef>
              <a:spcAft>
                <a:spcPts val="0"/>
              </a:spcAft>
              <a:buClr>
                <a:srgbClr val="CC9900"/>
              </a:buClr>
              <a:buSzPts val="20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Root – one cluster</a:t>
            </a:r>
            <a:endParaRPr sz="2000"/>
          </a:p>
          <a:p>
            <a:pPr indent="-35845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2000"/>
              <a:buFont typeface="Noto Sans Symbols"/>
              <a:buChar char="■"/>
            </a:pPr>
            <a:r>
              <a:rPr b="0" i="0" lang="en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cluster at level i is the union of its children clusters at level i+1.</a:t>
            </a:r>
            <a:endParaRPr/>
          </a:p>
        </p:txBody>
      </p:sp>
      <p:pic>
        <p:nvPicPr>
          <p:cNvPr descr="dendro" id="1526" name="Google Shape;152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485900"/>
            <a:ext cx="28956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20"/>
          <p:cNvSpPr/>
          <p:nvPr/>
        </p:nvSpPr>
        <p:spPr>
          <a:xfrm rot="-5400000">
            <a:off x="5581650" y="1238250"/>
            <a:ext cx="2400300" cy="2895600"/>
          </a:xfrm>
          <a:prstGeom prst="rect">
            <a:avLst/>
          </a:prstGeom>
          <a:noFill/>
          <a:ln cap="sq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1"/>
          <p:cNvSpPr txBox="1"/>
          <p:nvPr>
            <p:ph type="title"/>
          </p:nvPr>
        </p:nvSpPr>
        <p:spPr>
          <a:xfrm>
            <a:off x="511175" y="114300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Levels of Clustering</a:t>
            </a:r>
            <a:endParaRPr/>
          </a:p>
        </p:txBody>
      </p:sp>
      <p:pic>
        <p:nvPicPr>
          <p:cNvPr descr="hierarchical" id="1534" name="Google Shape;153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982266"/>
            <a:ext cx="6934200" cy="35897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535" name="Google Shape;1535;p121"/>
          <p:cNvCxnSpPr/>
          <p:nvPr/>
        </p:nvCxnSpPr>
        <p:spPr>
          <a:xfrm>
            <a:off x="1143000" y="2914650"/>
            <a:ext cx="6934200" cy="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121"/>
          <p:cNvCxnSpPr/>
          <p:nvPr/>
        </p:nvCxnSpPr>
        <p:spPr>
          <a:xfrm>
            <a:off x="3352800" y="971550"/>
            <a:ext cx="0" cy="194310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p121"/>
          <p:cNvCxnSpPr/>
          <p:nvPr/>
        </p:nvCxnSpPr>
        <p:spPr>
          <a:xfrm>
            <a:off x="5867400" y="971550"/>
            <a:ext cx="0" cy="194310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p121"/>
          <p:cNvCxnSpPr/>
          <p:nvPr/>
        </p:nvCxnSpPr>
        <p:spPr>
          <a:xfrm>
            <a:off x="4572000" y="2914650"/>
            <a:ext cx="0" cy="165735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22"/>
          <p:cNvSpPr txBox="1"/>
          <p:nvPr>
            <p:ph type="title"/>
          </p:nvPr>
        </p:nvSpPr>
        <p:spPr>
          <a:xfrm>
            <a:off x="685800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Agglomerative Algorithm</a:t>
            </a:r>
            <a:endParaRPr/>
          </a:p>
        </p:txBody>
      </p:sp>
      <p:pic>
        <p:nvPicPr>
          <p:cNvPr descr="dum" id="1545" name="Google Shape;154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57250"/>
            <a:ext cx="73152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22"/>
          <p:cNvSpPr/>
          <p:nvPr/>
        </p:nvSpPr>
        <p:spPr>
          <a:xfrm>
            <a:off x="914400" y="857250"/>
            <a:ext cx="7315200" cy="3829050"/>
          </a:xfrm>
          <a:prstGeom prst="rect">
            <a:avLst/>
          </a:prstGeom>
          <a:noFill/>
          <a:ln cap="sq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23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Single Link</a:t>
            </a:r>
            <a:endParaRPr/>
          </a:p>
        </p:txBody>
      </p:sp>
      <p:sp>
        <p:nvSpPr>
          <p:cNvPr id="1553" name="Google Shape;1553;p123"/>
          <p:cNvSpPr txBox="1"/>
          <p:nvPr>
            <p:ph idx="1" type="body"/>
          </p:nvPr>
        </p:nvSpPr>
        <p:spPr>
          <a:xfrm>
            <a:off x="685800" y="1085850"/>
            <a:ext cx="7772400" cy="3340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View all items with links (distances) between them.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Finds maximal connected components in this graph.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Two clusters are merged if there is at least one edge which connects them.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Uses threshold distances at each level.</a:t>
            </a:r>
            <a:endParaRPr/>
          </a:p>
          <a:p>
            <a:pPr indent="-338138" lvl="0" marL="338138" marR="0" rtl="0" algn="l">
              <a:spcBef>
                <a:spcPts val="500"/>
              </a:spcBef>
              <a:spcAft>
                <a:spcPts val="0"/>
              </a:spcAft>
              <a:buClr>
                <a:srgbClr val="CCFF33"/>
              </a:buClr>
              <a:buSzPts val="1680"/>
              <a:buFont typeface="Noto Sans Symbols"/>
              <a:buChar char="■"/>
            </a:pPr>
            <a:r>
              <a:rPr b="0" i="0" lang="en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Could be agglomerative or divisive</a:t>
            </a: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24"/>
          <p:cNvSpPr txBox="1"/>
          <p:nvPr>
            <p:ph type="title"/>
          </p:nvPr>
        </p:nvSpPr>
        <p:spPr>
          <a:xfrm>
            <a:off x="685800" y="0"/>
            <a:ext cx="77724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MST Single Link Algorithm</a:t>
            </a:r>
            <a:endParaRPr/>
          </a:p>
        </p:txBody>
      </p:sp>
      <p:pic>
        <p:nvPicPr>
          <p:cNvPr descr="dum" id="1560" name="Google Shape;156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914400"/>
            <a:ext cx="7315200" cy="37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24"/>
          <p:cNvSpPr/>
          <p:nvPr/>
        </p:nvSpPr>
        <p:spPr>
          <a:xfrm>
            <a:off x="1066800" y="914400"/>
            <a:ext cx="7315200" cy="3714750"/>
          </a:xfrm>
          <a:prstGeom prst="rect">
            <a:avLst/>
          </a:prstGeom>
          <a:noFill/>
          <a:ln cap="sq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5"/>
          <p:cNvSpPr txBox="1"/>
          <p:nvPr>
            <p:ph type="title"/>
          </p:nvPr>
        </p:nvSpPr>
        <p:spPr>
          <a:xfrm>
            <a:off x="317500" y="678656"/>
            <a:ext cx="8632825" cy="43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Single Link Clustering</a:t>
            </a:r>
            <a:endParaRPr/>
          </a:p>
        </p:txBody>
      </p:sp>
      <p:pic>
        <p:nvPicPr>
          <p:cNvPr descr="dendrogram" id="1568" name="Google Shape;156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43050"/>
            <a:ext cx="82296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25"/>
          <p:cNvSpPr/>
          <p:nvPr/>
        </p:nvSpPr>
        <p:spPr>
          <a:xfrm rot="-5400000">
            <a:off x="3333750" y="-1257300"/>
            <a:ext cx="2628900" cy="8229600"/>
          </a:xfrm>
          <a:prstGeom prst="rect">
            <a:avLst/>
          </a:prstGeom>
          <a:noFill/>
          <a:ln cap="sq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0" name="Google Shape;1570;p125"/>
          <p:cNvCxnSpPr/>
          <p:nvPr/>
        </p:nvCxnSpPr>
        <p:spPr>
          <a:xfrm>
            <a:off x="3276600" y="1543050"/>
            <a:ext cx="0" cy="2628900"/>
          </a:xfrm>
          <a:prstGeom prst="straightConnector1">
            <a:avLst/>
          </a:prstGeom>
          <a:noFill/>
          <a:ln cap="sq" cmpd="sng" w="571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125"/>
          <p:cNvSpPr txBox="1"/>
          <p:nvPr/>
        </p:nvSpPr>
        <p:spPr>
          <a:xfrm rot="-5400000">
            <a:off x="1962150" y="2857500"/>
            <a:ext cx="26289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2" name="Google Shape;1572;p125"/>
          <p:cNvCxnSpPr/>
          <p:nvPr/>
        </p:nvCxnSpPr>
        <p:spPr>
          <a:xfrm>
            <a:off x="6096000" y="1543050"/>
            <a:ext cx="0" cy="2628900"/>
          </a:xfrm>
          <a:prstGeom prst="straightConnector1">
            <a:avLst/>
          </a:prstGeom>
          <a:noFill/>
          <a:ln cap="sq" cmpd="sng" w="571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3" name="Google Shape;1573;p125"/>
          <p:cNvSpPr txBox="1"/>
          <p:nvPr/>
        </p:nvSpPr>
        <p:spPr>
          <a:xfrm rot="-5400000">
            <a:off x="4781550" y="2857500"/>
            <a:ext cx="26289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26"/>
          <p:cNvSpPr txBox="1"/>
          <p:nvPr>
            <p:ph type="title"/>
          </p:nvPr>
        </p:nvSpPr>
        <p:spPr>
          <a:xfrm>
            <a:off x="1295400" y="228600"/>
            <a:ext cx="7388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AGNES (Agglomerative Nesting)</a:t>
            </a:r>
            <a:endParaRPr b="0" i="0" sz="32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26"/>
          <p:cNvSpPr txBox="1"/>
          <p:nvPr>
            <p:ph idx="1" type="body"/>
          </p:nvPr>
        </p:nvSpPr>
        <p:spPr>
          <a:xfrm>
            <a:off x="304800" y="1143000"/>
            <a:ext cx="8458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Introduced in Kaufmann and Rousseeuw (1990)</a:t>
            </a:r>
            <a:endParaRPr/>
          </a:p>
          <a:p>
            <a:pPr indent="-338138" lvl="0" marL="3381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Implemented in statistical analysis packages, e.g., Splus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 the Single-Link method and the dissimilarity matrix.  </a:t>
            </a:r>
            <a:endParaRPr/>
          </a:p>
          <a:p>
            <a:pPr indent="-338138" lvl="0" marL="3381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Merge nodes that have the least dissimilarity</a:t>
            </a:r>
            <a:endParaRPr/>
          </a:p>
          <a:p>
            <a:pPr indent="-338138" lvl="0" marL="3381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Go on in a non-descending fashion</a:t>
            </a:r>
            <a:endParaRPr/>
          </a:p>
          <a:p>
            <a:pPr indent="-338138" lvl="0" marL="3381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Eventually all nodes belong to the same cluster</a:t>
            </a:r>
            <a:endParaRPr/>
          </a:p>
        </p:txBody>
      </p:sp>
      <p:grpSp>
        <p:nvGrpSpPr>
          <p:cNvPr id="1581" name="Google Shape;1581;p126"/>
          <p:cNvGrpSpPr/>
          <p:nvPr/>
        </p:nvGrpSpPr>
        <p:grpSpPr>
          <a:xfrm>
            <a:off x="533400" y="3638550"/>
            <a:ext cx="2209800" cy="1513285"/>
            <a:chOff x="384" y="2496"/>
            <a:chExt cx="1392" cy="1271"/>
          </a:xfrm>
        </p:grpSpPr>
        <p:pic>
          <p:nvPicPr>
            <p:cNvPr id="1582" name="Google Shape;1582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" y="2496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26"/>
            <p:cNvSpPr/>
            <p:nvPr/>
          </p:nvSpPr>
          <p:spPr>
            <a:xfrm>
              <a:off x="816" y="2736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4" name="Google Shape;1584;p126"/>
            <p:cNvSpPr/>
            <p:nvPr/>
          </p:nvSpPr>
          <p:spPr>
            <a:xfrm>
              <a:off x="816" y="3024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5" name="Google Shape;1585;p126"/>
            <p:cNvSpPr/>
            <p:nvPr/>
          </p:nvSpPr>
          <p:spPr>
            <a:xfrm>
              <a:off x="1392" y="3024"/>
              <a:ext cx="144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6" name="Google Shape;1586;p126"/>
          <p:cNvGrpSpPr/>
          <p:nvPr/>
        </p:nvGrpSpPr>
        <p:grpSpPr>
          <a:xfrm>
            <a:off x="3505200" y="3638550"/>
            <a:ext cx="2209800" cy="1513285"/>
            <a:chOff x="1968" y="2496"/>
            <a:chExt cx="1392" cy="1271"/>
          </a:xfrm>
        </p:grpSpPr>
        <p:pic>
          <p:nvPicPr>
            <p:cNvPr id="1587" name="Google Shape;1587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68" y="2496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126"/>
            <p:cNvSpPr/>
            <p:nvPr/>
          </p:nvSpPr>
          <p:spPr>
            <a:xfrm>
              <a:off x="2736" y="3312"/>
              <a:ext cx="288" cy="19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9" name="Google Shape;1589;p126"/>
            <p:cNvSpPr/>
            <p:nvPr/>
          </p:nvSpPr>
          <p:spPr>
            <a:xfrm>
              <a:off x="2256" y="2688"/>
              <a:ext cx="384" cy="384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0" name="Google Shape;1590;p126"/>
            <p:cNvSpPr/>
            <p:nvPr/>
          </p:nvSpPr>
          <p:spPr>
            <a:xfrm>
              <a:off x="2352" y="3024"/>
              <a:ext cx="384" cy="24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1" name="Google Shape;1591;p126"/>
            <p:cNvSpPr/>
            <p:nvPr/>
          </p:nvSpPr>
          <p:spPr>
            <a:xfrm>
              <a:off x="2832" y="3024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92" name="Google Shape;1592;p126"/>
          <p:cNvGrpSpPr/>
          <p:nvPr/>
        </p:nvGrpSpPr>
        <p:grpSpPr>
          <a:xfrm>
            <a:off x="6553200" y="3638550"/>
            <a:ext cx="2209800" cy="1513285"/>
            <a:chOff x="3552" y="2496"/>
            <a:chExt cx="1392" cy="1271"/>
          </a:xfrm>
        </p:grpSpPr>
        <p:pic>
          <p:nvPicPr>
            <p:cNvPr id="1593" name="Google Shape;1593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" y="2496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4" name="Google Shape;1594;p126"/>
            <p:cNvSpPr/>
            <p:nvPr/>
          </p:nvSpPr>
          <p:spPr>
            <a:xfrm>
              <a:off x="3888" y="2688"/>
              <a:ext cx="384" cy="624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5" name="Google Shape;1595;p126"/>
            <p:cNvSpPr/>
            <p:nvPr/>
          </p:nvSpPr>
          <p:spPr>
            <a:xfrm>
              <a:off x="4272" y="3024"/>
              <a:ext cx="480" cy="48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596" name="Google Shape;1596;p126"/>
          <p:cNvCxnSpPr/>
          <p:nvPr/>
        </p:nvCxnSpPr>
        <p:spPr>
          <a:xfrm>
            <a:off x="2971800" y="4324350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7" name="Google Shape;1597;p126"/>
          <p:cNvCxnSpPr/>
          <p:nvPr/>
        </p:nvCxnSpPr>
        <p:spPr>
          <a:xfrm>
            <a:off x="5943600" y="4267200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27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DIANA (Divisive Analysis)</a:t>
            </a:r>
            <a:endParaRPr b="0" i="0" sz="32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27"/>
          <p:cNvSpPr txBox="1"/>
          <p:nvPr>
            <p:ph idx="1" type="body"/>
          </p:nvPr>
        </p:nvSpPr>
        <p:spPr>
          <a:xfrm>
            <a:off x="457200" y="125730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Introduced in Kaufmann and Rousseeuw (1990)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Implemented in statistical analysis packages, e.g., Splus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Inverse order of AGNES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Eventually each node forms a cluster on its own</a:t>
            </a:r>
            <a:endParaRPr/>
          </a:p>
        </p:txBody>
      </p:sp>
      <p:grpSp>
        <p:nvGrpSpPr>
          <p:cNvPr id="1605" name="Google Shape;1605;p127"/>
          <p:cNvGrpSpPr/>
          <p:nvPr/>
        </p:nvGrpSpPr>
        <p:grpSpPr>
          <a:xfrm>
            <a:off x="609600" y="3371850"/>
            <a:ext cx="2209800" cy="1513285"/>
            <a:chOff x="3552" y="2496"/>
            <a:chExt cx="1392" cy="1271"/>
          </a:xfrm>
        </p:grpSpPr>
        <p:pic>
          <p:nvPicPr>
            <p:cNvPr id="1606" name="Google Shape;1606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2" y="2496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Google Shape;1607;p127"/>
            <p:cNvSpPr/>
            <p:nvPr/>
          </p:nvSpPr>
          <p:spPr>
            <a:xfrm>
              <a:off x="3888" y="2688"/>
              <a:ext cx="384" cy="624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8" name="Google Shape;1608;p127"/>
            <p:cNvSpPr/>
            <p:nvPr/>
          </p:nvSpPr>
          <p:spPr>
            <a:xfrm>
              <a:off x="4272" y="3024"/>
              <a:ext cx="480" cy="48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09" name="Google Shape;1609;p127"/>
          <p:cNvGrpSpPr/>
          <p:nvPr/>
        </p:nvGrpSpPr>
        <p:grpSpPr>
          <a:xfrm>
            <a:off x="3276600" y="3399235"/>
            <a:ext cx="2209800" cy="1513284"/>
            <a:chOff x="1968" y="2496"/>
            <a:chExt cx="1392" cy="1271"/>
          </a:xfrm>
        </p:grpSpPr>
        <p:pic>
          <p:nvPicPr>
            <p:cNvPr id="1610" name="Google Shape;1610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68" y="2496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127"/>
            <p:cNvSpPr/>
            <p:nvPr/>
          </p:nvSpPr>
          <p:spPr>
            <a:xfrm>
              <a:off x="2736" y="3312"/>
              <a:ext cx="288" cy="19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2" name="Google Shape;1612;p127"/>
            <p:cNvSpPr/>
            <p:nvPr/>
          </p:nvSpPr>
          <p:spPr>
            <a:xfrm>
              <a:off x="2256" y="2688"/>
              <a:ext cx="384" cy="384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3" name="Google Shape;1613;p127"/>
            <p:cNvSpPr/>
            <p:nvPr/>
          </p:nvSpPr>
          <p:spPr>
            <a:xfrm>
              <a:off x="2352" y="3024"/>
              <a:ext cx="384" cy="24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4" name="Google Shape;1614;p127"/>
            <p:cNvSpPr/>
            <p:nvPr/>
          </p:nvSpPr>
          <p:spPr>
            <a:xfrm>
              <a:off x="2832" y="3024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5" name="Google Shape;1615;p127"/>
          <p:cNvGrpSpPr/>
          <p:nvPr/>
        </p:nvGrpSpPr>
        <p:grpSpPr>
          <a:xfrm>
            <a:off x="6019800" y="3371850"/>
            <a:ext cx="2209800" cy="1513285"/>
            <a:chOff x="3792" y="2473"/>
            <a:chExt cx="1392" cy="1271"/>
          </a:xfrm>
        </p:grpSpPr>
        <p:pic>
          <p:nvPicPr>
            <p:cNvPr id="1616" name="Google Shape;1616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2" y="2473"/>
              <a:ext cx="1392" cy="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127"/>
            <p:cNvSpPr/>
            <p:nvPr/>
          </p:nvSpPr>
          <p:spPr>
            <a:xfrm>
              <a:off x="4224" y="2713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8" name="Google Shape;1618;p127"/>
            <p:cNvSpPr/>
            <p:nvPr/>
          </p:nvSpPr>
          <p:spPr>
            <a:xfrm>
              <a:off x="4224" y="3001"/>
              <a:ext cx="288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9" name="Google Shape;1619;p127"/>
            <p:cNvSpPr/>
            <p:nvPr/>
          </p:nvSpPr>
          <p:spPr>
            <a:xfrm>
              <a:off x="4800" y="3001"/>
              <a:ext cx="144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0" name="Google Shape;1620;p127"/>
            <p:cNvSpPr/>
            <p:nvPr/>
          </p:nvSpPr>
          <p:spPr>
            <a:xfrm>
              <a:off x="4128" y="2880"/>
              <a:ext cx="96" cy="19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1" name="Google Shape;1621;p127"/>
            <p:cNvSpPr/>
            <p:nvPr/>
          </p:nvSpPr>
          <p:spPr>
            <a:xfrm rot="-5400000">
              <a:off x="4608" y="3216"/>
              <a:ext cx="144" cy="288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2" name="Google Shape;1622;p127"/>
            <p:cNvSpPr/>
            <p:nvPr/>
          </p:nvSpPr>
          <p:spPr>
            <a:xfrm rot="-5400000">
              <a:off x="4704" y="3072"/>
              <a:ext cx="96" cy="19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623" name="Google Shape;1623;p127"/>
          <p:cNvCxnSpPr/>
          <p:nvPr/>
        </p:nvCxnSpPr>
        <p:spPr>
          <a:xfrm>
            <a:off x="2895600" y="4085035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4" name="Google Shape;1624;p127"/>
          <p:cNvCxnSpPr/>
          <p:nvPr/>
        </p:nvCxnSpPr>
        <p:spPr>
          <a:xfrm>
            <a:off x="5638800" y="4142185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/>
        </p:nvSpPr>
        <p:spPr>
          <a:xfrm>
            <a:off x="7239000" y="4937522"/>
            <a:ext cx="19050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Google Shape;206;p47"/>
          <p:cNvSpPr txBox="1"/>
          <p:nvPr/>
        </p:nvSpPr>
        <p:spPr>
          <a:xfrm>
            <a:off x="1350963" y="390525"/>
            <a:ext cx="5126037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</p:txBody>
      </p:sp>
      <p:sp>
        <p:nvSpPr>
          <p:cNvPr id="207" name="Google Shape;207;p47"/>
          <p:cNvSpPr txBox="1"/>
          <p:nvPr/>
        </p:nvSpPr>
        <p:spPr>
          <a:xfrm>
            <a:off x="685800" y="1485900"/>
            <a:ext cx="8077200" cy="173593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8138" lvl="0" marL="33813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Data matrix</a:t>
            </a:r>
            <a:endParaRPr/>
          </a:p>
          <a:p>
            <a:pPr indent="-280988" lvl="1" marL="738188" marR="0" rtl="0" algn="l">
              <a:spcBef>
                <a:spcPts val="700"/>
              </a:spcBef>
              <a:spcAft>
                <a:spcPts val="0"/>
              </a:spcAft>
              <a:buClr>
                <a:srgbClr val="CC9900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7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7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7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338138" marR="0" rtl="0" algn="l">
              <a:spcBef>
                <a:spcPts val="700"/>
              </a:spcBef>
              <a:spcAft>
                <a:spcPts val="0"/>
              </a:spcAft>
              <a:buClr>
                <a:srgbClr val="CCFF33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rgbClr val="339966"/>
                </a:solidFill>
                <a:latin typeface="Arial"/>
                <a:ea typeface="Arial"/>
                <a:cs typeface="Arial"/>
                <a:sym typeface="Arial"/>
              </a:rPr>
              <a:t>Dissimilarity matrix</a:t>
            </a:r>
            <a:endParaRPr b="0" i="0" sz="1800" u="none" cap="none" strike="noStrike">
              <a:solidFill>
                <a:srgbClr val="33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1314450"/>
            <a:ext cx="2343150" cy="154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143250"/>
            <a:ext cx="2571750" cy="14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28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ROCK: RObust Clustering using linKs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28"/>
          <p:cNvSpPr txBox="1"/>
          <p:nvPr>
            <p:ph idx="1" type="body"/>
          </p:nvPr>
        </p:nvSpPr>
        <p:spPr>
          <a:xfrm>
            <a:off x="457200" y="857250"/>
            <a:ext cx="8382000" cy="11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Hierarchical Clustering Algorithm for Categorical Attributes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Example : Market Basket Data (Customer Transactions)</a:t>
            </a:r>
            <a:endParaRPr/>
          </a:p>
        </p:txBody>
      </p:sp>
      <p:pic>
        <p:nvPicPr>
          <p:cNvPr id="1632" name="Google Shape;163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761660"/>
            <a:ext cx="5729288" cy="241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29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ROCK: RObust Clustering using linKs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29"/>
          <p:cNvSpPr txBox="1"/>
          <p:nvPr>
            <p:ph idx="1" type="body"/>
          </p:nvPr>
        </p:nvSpPr>
        <p:spPr>
          <a:xfrm>
            <a:off x="457200" y="85725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Clustering based on neighborhood information</a:t>
            </a:r>
            <a:endParaRPr/>
          </a:p>
          <a:p>
            <a:pPr indent="-280988" lvl="1" marL="738188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</a:pPr>
            <a:r>
              <a:rPr b="1" i="0" lang="en" sz="2000" u="none" cap="none" strike="noStrike">
                <a:solidFill>
                  <a:srgbClr val="800000"/>
                </a:solidFill>
                <a:latin typeface="Times"/>
                <a:ea typeface="Times"/>
                <a:cs typeface="Times"/>
                <a:sym typeface="Times"/>
              </a:rPr>
              <a:t>Two points, pi and pj, are neighbors if sim(pi, pj) ≥ threshold</a:t>
            </a:r>
            <a:endParaRPr b="1" i="0" sz="20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8" lvl="1" marL="73818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 two similar points also have similar neighborhoods, then the two points likely belong to the same cluster and so can be merged.</a:t>
            </a:r>
            <a:endParaRPr/>
          </a:p>
          <a:p>
            <a:pPr indent="-280988" lvl="1" marL="73818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More robust than standard clustering methods that focus only on point similarity</a:t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30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ROCK: RObust Clustering using linKs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30"/>
          <p:cNvSpPr txBox="1"/>
          <p:nvPr>
            <p:ph idx="1" type="body"/>
          </p:nvPr>
        </p:nvSpPr>
        <p:spPr>
          <a:xfrm>
            <a:off x="457200" y="85725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case of Market Basket Data, we can use Jaccard Similarity BT sets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= {bread, milk, cola}, B = {bread, cheese, cola}</a:t>
            </a:r>
            <a:endParaRPr/>
          </a:p>
        </p:txBody>
      </p:sp>
      <p:pic>
        <p:nvPicPr>
          <p:cNvPr id="1647" name="Google Shape;164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885950"/>
            <a:ext cx="2171700" cy="62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31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ROCK: RObust Clustering using linKs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31"/>
          <p:cNvSpPr txBox="1"/>
          <p:nvPr>
            <p:ph idx="1" type="body"/>
          </p:nvPr>
        </p:nvSpPr>
        <p:spPr>
          <a:xfrm>
            <a:off x="457200" y="857250"/>
            <a:ext cx="83820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ROCK first constructs a sparse graph from a given data similarity matrix using a similarity threshold and the concept of shared neighbors. 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Then performs agglomerative hierarchical clustering on the sparse graph. 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goodness measure is used to evaluate the clustering. </a:t>
            </a:r>
            <a:endParaRPr/>
          </a:p>
          <a:p>
            <a:pPr indent="-338138" lvl="0" marL="338138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■"/>
            </a:pPr>
            <a:r>
              <a:rPr b="0" i="0" lang="en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Random sampling is used for scaling up to large data sets.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32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pic>
        <p:nvPicPr>
          <p:cNvPr id="1661" name="Google Shape;166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8839202" cy="390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33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pic>
        <p:nvPicPr>
          <p:cNvPr id="1668" name="Google Shape;166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8630775" cy="40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34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pic>
        <p:nvPicPr>
          <p:cNvPr id="1675" name="Google Shape;167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0"/>
            <a:ext cx="8839199" cy="346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pic>
        <p:nvPicPr>
          <p:cNvPr id="1682" name="Google Shape;168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0"/>
            <a:ext cx="8839201" cy="360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sp>
        <p:nvSpPr>
          <p:cNvPr id="1689" name="Google Shape;1689;p136"/>
          <p:cNvSpPr txBox="1"/>
          <p:nvPr>
            <p:ph idx="1" type="body"/>
          </p:nvPr>
        </p:nvSpPr>
        <p:spPr>
          <a:xfrm>
            <a:off x="457200" y="1009650"/>
            <a:ext cx="83820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027" lvl="0" marL="33813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Uses a k-nearest-neighbor graph approach to construct a sparse graph, </a:t>
            </a:r>
            <a:endParaRPr sz="1400"/>
          </a:p>
          <a:p>
            <a:pPr indent="-303847" lvl="1" marL="738187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Each vertex of the graph represents a data object,</a:t>
            </a:r>
            <a:endParaRPr sz="1400"/>
          </a:p>
          <a:p>
            <a:pPr indent="-303847" lvl="1" marL="738187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There is an edge between two vertices (objects) if one object is among the k-most-similar objects of the other. </a:t>
            </a:r>
            <a:endParaRPr sz="1400"/>
          </a:p>
          <a:p>
            <a:pPr indent="-303847" lvl="1" marL="738187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 edges are weighted to reflect the similarity between objects. </a:t>
            </a:r>
            <a:endParaRPr sz="1400"/>
          </a:p>
          <a:p>
            <a:pPr indent="-347027" lvl="0" marL="338137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■"/>
            </a:pPr>
            <a:r>
              <a:rPr b="0" i="0" lang="en" sz="14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k-nearest-neighbor graph captures the concept of neighborhood dynamically: the neighborhood radius of an object is determined by the density of the region in which the object resides. </a:t>
            </a:r>
            <a:endParaRPr sz="1400"/>
          </a:p>
        </p:txBody>
      </p:sp>
      <p:pic>
        <p:nvPicPr>
          <p:cNvPr descr="chameleon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352800"/>
            <a:ext cx="6857999" cy="16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37"/>
          <p:cNvSpPr txBox="1"/>
          <p:nvPr>
            <p:ph type="title"/>
          </p:nvPr>
        </p:nvSpPr>
        <p:spPr>
          <a:xfrm>
            <a:off x="1295400" y="228600"/>
            <a:ext cx="716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Chameleon: A Hierarchical Clustering Algorithm Using Dynamic Modeling</a:t>
            </a:r>
            <a:endParaRPr/>
          </a:p>
        </p:txBody>
      </p:sp>
      <p:sp>
        <p:nvSpPr>
          <p:cNvPr id="1697" name="Google Shape;1697;p137"/>
          <p:cNvSpPr txBox="1"/>
          <p:nvPr>
            <p:ph idx="1" type="body"/>
          </p:nvPr>
        </p:nvSpPr>
        <p:spPr>
          <a:xfrm>
            <a:off x="457200" y="85725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8138" lvl="0" marL="33813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Uses a graph partitioning algorithm to partition the k-nearest-neighbor graph into a large number of relatively small subclusters. </a:t>
            </a:r>
            <a:endParaRPr/>
          </a:p>
        </p:txBody>
      </p:sp>
      <p:pic>
        <p:nvPicPr>
          <p:cNvPr descr="chameleon.jpg" id="1698" name="Google Shape;169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6858000" cy="16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